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13"/>
  </p:notesMasterIdLst>
  <p:handoutMasterIdLst>
    <p:handoutMasterId r:id="rId14"/>
  </p:handoutMasterIdLst>
  <p:sldIdLst>
    <p:sldId id="257" r:id="rId2"/>
    <p:sldId id="272" r:id="rId3"/>
    <p:sldId id="271" r:id="rId4"/>
    <p:sldId id="259" r:id="rId5"/>
    <p:sldId id="260" r:id="rId6"/>
    <p:sldId id="263" r:id="rId7"/>
    <p:sldId id="264" r:id="rId8"/>
    <p:sldId id="266" r:id="rId9"/>
    <p:sldId id="267" r:id="rId10"/>
    <p:sldId id="268" r:id="rId11"/>
    <p:sldId id="269" r:id="rId12"/>
  </p:sldIdLst>
  <p:sldSz cx="12192000" cy="6858000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296" userDrawn="1">
          <p15:clr>
            <a:srgbClr val="A4A3A4"/>
          </p15:clr>
        </p15:guide>
        <p15:guide id="4" orient="horz" pos="41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9911" autoAdjust="0"/>
  </p:normalViewPr>
  <p:slideViewPr>
    <p:cSldViewPr snapToGrid="0">
      <p:cViewPr varScale="1">
        <p:scale>
          <a:sx n="123" d="100"/>
          <a:sy n="123" d="100"/>
        </p:scale>
        <p:origin x="114" y="270"/>
      </p:cViewPr>
      <p:guideLst>
        <p:guide orient="horz" pos="2160"/>
        <p:guide pos="3840"/>
        <p:guide pos="7296"/>
        <p:guide orient="horz" pos="412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5" d="100"/>
          <a:sy n="85" d="100"/>
        </p:scale>
        <p:origin x="380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伸宏 山口" userId="0d0481a20772a7d6" providerId="LiveId" clId="{AC28BBF6-3774-4DA8-8911-3A1D52CA17BA}"/>
    <pc:docChg chg="custSel delSld modSld">
      <pc:chgData name="伸宏 山口" userId="0d0481a20772a7d6" providerId="LiveId" clId="{AC28BBF6-3774-4DA8-8911-3A1D52CA17BA}" dt="2019-08-01T07:02:06.163" v="67"/>
      <pc:docMkLst>
        <pc:docMk/>
      </pc:docMkLst>
      <pc:sldChg chg="modSp">
        <pc:chgData name="伸宏 山口" userId="0d0481a20772a7d6" providerId="LiveId" clId="{AC28BBF6-3774-4DA8-8911-3A1D52CA17BA}" dt="2019-08-01T07:02:06.163" v="67"/>
        <pc:sldMkLst>
          <pc:docMk/>
          <pc:sldMk cId="706305541" sldId="257"/>
        </pc:sldMkLst>
        <pc:spChg chg="mod">
          <ac:chgData name="伸宏 山口" userId="0d0481a20772a7d6" providerId="LiveId" clId="{AC28BBF6-3774-4DA8-8911-3A1D52CA17BA}" dt="2019-08-01T07:02:06.163" v="67"/>
          <ac:spMkLst>
            <pc:docMk/>
            <pc:sldMk cId="706305541" sldId="257"/>
            <ac:spMk id="3" creationId="{00000000-0000-0000-0000-000000000000}"/>
          </ac:spMkLst>
        </pc:spChg>
      </pc:sldChg>
    </pc:docChg>
  </pc:docChgLst>
  <pc:docChgLst>
    <pc:chgData name="伸宏 山口" userId="0d0481a20772a7d6" providerId="LiveId" clId="{68D1AB0A-E2E6-4A47-B8AA-DF04DB13C6EE}"/>
    <pc:docChg chg="custSel modSld">
      <pc:chgData name="伸宏 山口" userId="0d0481a20772a7d6" providerId="LiveId" clId="{68D1AB0A-E2E6-4A47-B8AA-DF04DB13C6EE}" dt="2019-08-13T10:01:10.610" v="278" actId="20577"/>
      <pc:docMkLst>
        <pc:docMk/>
      </pc:docMkLst>
      <pc:sldChg chg="delSp">
        <pc:chgData name="伸宏 山口" userId="0d0481a20772a7d6" providerId="LiveId" clId="{68D1AB0A-E2E6-4A47-B8AA-DF04DB13C6EE}" dt="2019-08-13T09:57:16.166" v="105" actId="478"/>
        <pc:sldMkLst>
          <pc:docMk/>
          <pc:sldMk cId="997860157" sldId="259"/>
        </pc:sldMkLst>
        <pc:picChg chg="del">
          <ac:chgData name="伸宏 山口" userId="0d0481a20772a7d6" providerId="LiveId" clId="{68D1AB0A-E2E6-4A47-B8AA-DF04DB13C6EE}" dt="2019-08-13T09:57:16.166" v="105" actId="478"/>
          <ac:picMkLst>
            <pc:docMk/>
            <pc:sldMk cId="997860157" sldId="259"/>
            <ac:picMk id="4" creationId="{5BE8A277-1149-4678-9B87-B63B8B0FCFBE}"/>
          </ac:picMkLst>
        </pc:picChg>
      </pc:sldChg>
      <pc:sldChg chg="delSp modSp">
        <pc:chgData name="伸宏 山口" userId="0d0481a20772a7d6" providerId="LiveId" clId="{68D1AB0A-E2E6-4A47-B8AA-DF04DB13C6EE}" dt="2019-08-13T09:57:09.913" v="103" actId="478"/>
        <pc:sldMkLst>
          <pc:docMk/>
          <pc:sldMk cId="384888077" sldId="260"/>
        </pc:sldMkLst>
        <pc:spChg chg="mod">
          <ac:chgData name="伸宏 山口" userId="0d0481a20772a7d6" providerId="LiveId" clId="{68D1AB0A-E2E6-4A47-B8AA-DF04DB13C6EE}" dt="2019-08-13T09:56:19.026" v="70"/>
          <ac:spMkLst>
            <pc:docMk/>
            <pc:sldMk cId="384888077" sldId="260"/>
            <ac:spMk id="3" creationId="{00000000-0000-0000-0000-000000000000}"/>
          </ac:spMkLst>
        </pc:spChg>
        <pc:picChg chg="del">
          <ac:chgData name="伸宏 山口" userId="0d0481a20772a7d6" providerId="LiveId" clId="{68D1AB0A-E2E6-4A47-B8AA-DF04DB13C6EE}" dt="2019-08-13T09:57:09.913" v="103" actId="478"/>
          <ac:picMkLst>
            <pc:docMk/>
            <pc:sldMk cId="384888077" sldId="260"/>
            <ac:picMk id="4" creationId="{34BDA57D-10A0-41B1-A8CF-0CF7034AE373}"/>
          </ac:picMkLst>
        </pc:picChg>
      </pc:sldChg>
      <pc:sldChg chg="delSp modSp">
        <pc:chgData name="伸宏 山口" userId="0d0481a20772a7d6" providerId="LiveId" clId="{68D1AB0A-E2E6-4A47-B8AA-DF04DB13C6EE}" dt="2019-08-13T09:57:41.655" v="113" actId="207"/>
        <pc:sldMkLst>
          <pc:docMk/>
          <pc:sldMk cId="3046085847" sldId="263"/>
        </pc:sldMkLst>
        <pc:spChg chg="mod">
          <ac:chgData name="伸宏 山口" userId="0d0481a20772a7d6" providerId="LiveId" clId="{68D1AB0A-E2E6-4A47-B8AA-DF04DB13C6EE}" dt="2019-08-13T09:57:41.655" v="113" actId="207"/>
          <ac:spMkLst>
            <pc:docMk/>
            <pc:sldMk cId="3046085847" sldId="263"/>
            <ac:spMk id="3" creationId="{00000000-0000-0000-0000-000000000000}"/>
          </ac:spMkLst>
        </pc:spChg>
        <pc:picChg chg="del">
          <ac:chgData name="伸宏 山口" userId="0d0481a20772a7d6" providerId="LiveId" clId="{68D1AB0A-E2E6-4A47-B8AA-DF04DB13C6EE}" dt="2019-08-13T09:57:05.874" v="102" actId="478"/>
          <ac:picMkLst>
            <pc:docMk/>
            <pc:sldMk cId="3046085847" sldId="263"/>
            <ac:picMk id="4" creationId="{C9597AB4-B7EB-4104-8867-6F4ED99327AA}"/>
          </ac:picMkLst>
        </pc:picChg>
      </pc:sldChg>
      <pc:sldChg chg="delSp modSp">
        <pc:chgData name="伸宏 山口" userId="0d0481a20772a7d6" providerId="LiveId" clId="{68D1AB0A-E2E6-4A47-B8AA-DF04DB13C6EE}" dt="2019-08-13T09:58:18.310" v="127" actId="20577"/>
        <pc:sldMkLst>
          <pc:docMk/>
          <pc:sldMk cId="411993636" sldId="264"/>
        </pc:sldMkLst>
        <pc:spChg chg="mod">
          <ac:chgData name="伸宏 山口" userId="0d0481a20772a7d6" providerId="LiveId" clId="{68D1AB0A-E2E6-4A47-B8AA-DF04DB13C6EE}" dt="2019-08-13T09:58:18.310" v="127" actId="20577"/>
          <ac:spMkLst>
            <pc:docMk/>
            <pc:sldMk cId="411993636" sldId="264"/>
            <ac:spMk id="4" creationId="{00000000-0000-0000-0000-000000000000}"/>
          </ac:spMkLst>
        </pc:spChg>
        <pc:picChg chg="del">
          <ac:chgData name="伸宏 山口" userId="0d0481a20772a7d6" providerId="LiveId" clId="{68D1AB0A-E2E6-4A47-B8AA-DF04DB13C6EE}" dt="2019-08-13T09:57:18.588" v="106" actId="478"/>
          <ac:picMkLst>
            <pc:docMk/>
            <pc:sldMk cId="411993636" sldId="264"/>
            <ac:picMk id="6" creationId="{A41822DC-5333-41BC-843E-440A9BC3F1A3}"/>
          </ac:picMkLst>
        </pc:picChg>
      </pc:sldChg>
      <pc:sldChg chg="delSp">
        <pc:chgData name="伸宏 山口" userId="0d0481a20772a7d6" providerId="LiveId" clId="{68D1AB0A-E2E6-4A47-B8AA-DF04DB13C6EE}" dt="2019-08-13T09:58:47.475" v="128" actId="478"/>
        <pc:sldMkLst>
          <pc:docMk/>
          <pc:sldMk cId="4155348868" sldId="266"/>
        </pc:sldMkLst>
        <pc:picChg chg="del">
          <ac:chgData name="伸宏 山口" userId="0d0481a20772a7d6" providerId="LiveId" clId="{68D1AB0A-E2E6-4A47-B8AA-DF04DB13C6EE}" dt="2019-08-13T09:58:47.475" v="128" actId="478"/>
          <ac:picMkLst>
            <pc:docMk/>
            <pc:sldMk cId="4155348868" sldId="266"/>
            <ac:picMk id="4" creationId="{16A04CA8-6F0D-4DBD-8163-59A5D2A32C81}"/>
          </ac:picMkLst>
        </pc:picChg>
      </pc:sldChg>
      <pc:sldChg chg="delSp modSp">
        <pc:chgData name="伸宏 山口" userId="0d0481a20772a7d6" providerId="LiveId" clId="{68D1AB0A-E2E6-4A47-B8AA-DF04DB13C6EE}" dt="2019-08-13T09:59:48.508" v="260"/>
        <pc:sldMkLst>
          <pc:docMk/>
          <pc:sldMk cId="3389132344" sldId="267"/>
        </pc:sldMkLst>
        <pc:spChg chg="mod">
          <ac:chgData name="伸宏 山口" userId="0d0481a20772a7d6" providerId="LiveId" clId="{68D1AB0A-E2E6-4A47-B8AA-DF04DB13C6EE}" dt="2019-08-13T09:59:48.508" v="260"/>
          <ac:spMkLst>
            <pc:docMk/>
            <pc:sldMk cId="3389132344" sldId="267"/>
            <ac:spMk id="11" creationId="{AA1CC781-13DC-4757-A8D4-AEED382332CB}"/>
          </ac:spMkLst>
        </pc:spChg>
        <pc:picChg chg="del">
          <ac:chgData name="伸宏 山口" userId="0d0481a20772a7d6" providerId="LiveId" clId="{68D1AB0A-E2E6-4A47-B8AA-DF04DB13C6EE}" dt="2019-08-13T09:59:00.922" v="134" actId="478"/>
          <ac:picMkLst>
            <pc:docMk/>
            <pc:sldMk cId="3389132344" sldId="267"/>
            <ac:picMk id="6" creationId="{984A4449-02FF-4308-B5BD-3C0AADF20127}"/>
          </ac:picMkLst>
        </pc:picChg>
      </pc:sldChg>
      <pc:sldChg chg="delSp modSp">
        <pc:chgData name="伸宏 山口" userId="0d0481a20772a7d6" providerId="LiveId" clId="{68D1AB0A-E2E6-4A47-B8AA-DF04DB13C6EE}" dt="2019-08-13T10:00:09.678" v="267" actId="20577"/>
        <pc:sldMkLst>
          <pc:docMk/>
          <pc:sldMk cId="1531528155" sldId="268"/>
        </pc:sldMkLst>
        <pc:spChg chg="mod">
          <ac:chgData name="伸宏 山口" userId="0d0481a20772a7d6" providerId="LiveId" clId="{68D1AB0A-E2E6-4A47-B8AA-DF04DB13C6EE}" dt="2019-08-13T10:00:09.678" v="267" actId="20577"/>
          <ac:spMkLst>
            <pc:docMk/>
            <pc:sldMk cId="1531528155" sldId="268"/>
            <ac:spMk id="10" creationId="{F0D2E3E5-B18F-4C55-A184-3760649BBFE5}"/>
          </ac:spMkLst>
        </pc:spChg>
        <pc:picChg chg="del">
          <ac:chgData name="伸宏 山口" userId="0d0481a20772a7d6" providerId="LiveId" clId="{68D1AB0A-E2E6-4A47-B8AA-DF04DB13C6EE}" dt="2019-08-13T10:00:01.811" v="261" actId="478"/>
          <ac:picMkLst>
            <pc:docMk/>
            <pc:sldMk cId="1531528155" sldId="268"/>
            <ac:picMk id="4" creationId="{50164B52-5B82-4868-B8D5-802766062CA3}"/>
          </ac:picMkLst>
        </pc:picChg>
      </pc:sldChg>
      <pc:sldChg chg="delSp modSp">
        <pc:chgData name="伸宏 山口" userId="0d0481a20772a7d6" providerId="LiveId" clId="{68D1AB0A-E2E6-4A47-B8AA-DF04DB13C6EE}" dt="2019-08-13T10:01:10.610" v="278" actId="20577"/>
        <pc:sldMkLst>
          <pc:docMk/>
          <pc:sldMk cId="3809512885" sldId="269"/>
        </pc:sldMkLst>
        <pc:spChg chg="mod">
          <ac:chgData name="伸宏 山口" userId="0d0481a20772a7d6" providerId="LiveId" clId="{68D1AB0A-E2E6-4A47-B8AA-DF04DB13C6EE}" dt="2019-08-13T10:01:10.610" v="278" actId="20577"/>
          <ac:spMkLst>
            <pc:docMk/>
            <pc:sldMk cId="3809512885" sldId="269"/>
            <ac:spMk id="3" creationId="{00000000-0000-0000-0000-000000000000}"/>
          </ac:spMkLst>
        </pc:spChg>
        <pc:picChg chg="del">
          <ac:chgData name="伸宏 山口" userId="0d0481a20772a7d6" providerId="LiveId" clId="{68D1AB0A-E2E6-4A47-B8AA-DF04DB13C6EE}" dt="2019-08-13T10:00:22.307" v="268" actId="478"/>
          <ac:picMkLst>
            <pc:docMk/>
            <pc:sldMk cId="3809512885" sldId="269"/>
            <ac:picMk id="4" creationId="{571D7987-536E-426F-AD39-C3D6826DA541}"/>
          </ac:picMkLst>
        </pc:picChg>
      </pc:sldChg>
      <pc:sldChg chg="modSp">
        <pc:chgData name="伸宏 山口" userId="0d0481a20772a7d6" providerId="LiveId" clId="{68D1AB0A-E2E6-4A47-B8AA-DF04DB13C6EE}" dt="2019-08-13T09:55:42.707" v="9" actId="207"/>
        <pc:sldMkLst>
          <pc:docMk/>
          <pc:sldMk cId="2123073653" sldId="271"/>
        </pc:sldMkLst>
        <pc:spChg chg="mod">
          <ac:chgData name="伸宏 山口" userId="0d0481a20772a7d6" providerId="LiveId" clId="{68D1AB0A-E2E6-4A47-B8AA-DF04DB13C6EE}" dt="2019-08-13T09:55:42.707" v="9" actId="207"/>
          <ac:spMkLst>
            <pc:docMk/>
            <pc:sldMk cId="2123073653" sldId="271"/>
            <ac:spMk id="3" creationId="{00000000-0000-0000-0000-000000000000}"/>
          </ac:spMkLst>
        </pc:spChg>
      </pc:sldChg>
      <pc:sldChg chg="delSp modSp">
        <pc:chgData name="伸宏 山口" userId="0d0481a20772a7d6" providerId="LiveId" clId="{68D1AB0A-E2E6-4A47-B8AA-DF04DB13C6EE}" dt="2019-08-13T09:57:14.178" v="104" actId="478"/>
        <pc:sldMkLst>
          <pc:docMk/>
          <pc:sldMk cId="163714727" sldId="272"/>
        </pc:sldMkLst>
        <pc:spChg chg="mod">
          <ac:chgData name="伸宏 山口" userId="0d0481a20772a7d6" providerId="LiveId" clId="{68D1AB0A-E2E6-4A47-B8AA-DF04DB13C6EE}" dt="2019-08-13T09:54:52.032" v="5" actId="207"/>
          <ac:spMkLst>
            <pc:docMk/>
            <pc:sldMk cId="163714727" sldId="272"/>
            <ac:spMk id="3" creationId="{00000000-0000-0000-0000-000000000000}"/>
          </ac:spMkLst>
        </pc:spChg>
        <pc:spChg chg="mod">
          <ac:chgData name="伸宏 山口" userId="0d0481a20772a7d6" providerId="LiveId" clId="{68D1AB0A-E2E6-4A47-B8AA-DF04DB13C6EE}" dt="2019-08-13T09:54:43.181" v="4"/>
          <ac:spMkLst>
            <pc:docMk/>
            <pc:sldMk cId="163714727" sldId="272"/>
            <ac:spMk id="6" creationId="{946DF114-052A-4F06-A8F1-4E7881BD3A27}"/>
          </ac:spMkLst>
        </pc:spChg>
        <pc:picChg chg="del">
          <ac:chgData name="伸宏 山口" userId="0d0481a20772a7d6" providerId="LiveId" clId="{68D1AB0A-E2E6-4A47-B8AA-DF04DB13C6EE}" dt="2019-08-13T09:57:14.178" v="104" actId="478"/>
          <ac:picMkLst>
            <pc:docMk/>
            <pc:sldMk cId="163714727" sldId="272"/>
            <ac:picMk id="4" creationId="{411ABDCA-32CC-4C95-8458-483400AFFE09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45FB16B-06A2-438E-8A0B-19DC19BD05C1}" type="datetime4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2021年7月5日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64E50CC-F33A-4EF4-9F12-93EC4A21A0CF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232950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D36A35B7-9D2F-4E6D-B12D-29025F48BF0A}" type="datetime4">
              <a:rPr lang="ja-JP" altLang="en-US" smtClean="0"/>
              <a:pPr/>
              <a:t>2021年7月5日</a:t>
            </a:fld>
            <a:endParaRPr 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クリックしてマスター テキストのスタイルを編集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32674CE4-FBD8-4481-AEFB-CA53E599A745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7326818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2674CE4-FBD8-4481-AEFB-CA53E599A745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47974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プレゼンテーションが対象者にどのように役立つか</a:t>
            </a:r>
            <a: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: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成人の学習者は、それが自分にとってどのように、またはなぜ重要かを理解すると、テーマへの関心が深まります。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テーマについての発表者の専門レベル</a:t>
            </a:r>
            <a: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: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その分野での発表者の経歴を簡単に紹介したり、参加者がそのプレゼンテーションを聞くべき理由を説明したりします。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F2FD335-6D8E-486A-8F5F-DFC7325903FF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04821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プレゼンテーションが対象者にどのように役立つか</a:t>
            </a:r>
            <a: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: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成人の学習者は、それが自分にとってどのように、またはなぜ重要かを理解すると、テーマへの関心が深まります。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テーマについての発表者の専門レベル</a:t>
            </a:r>
            <a: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: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その分野での発表者の経歴を簡単に紹介したり、参加者がそのプレゼンテーションを聞くべき理由を説明したりします。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F2FD335-6D8E-486A-8F5F-DFC7325903FF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58954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レッスンの説明は簡単にする必要があります。</a:t>
            </a:r>
          </a:p>
          <a:p>
            <a:pPr rtl="0"/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F2FD335-6D8E-486A-8F5F-DFC7325903FF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558711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目標の例</a:t>
            </a:r>
          </a:p>
          <a:p>
            <a:pPr marL="0" indent="0" rtl="0">
              <a:buFont typeface="Arial" panose="020B0604020202020204" pitchFamily="34" charset="0"/>
              <a:buNone/>
            </a:pP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このレッスンが終わると、次のことができるようになります。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チームの </a:t>
            </a:r>
            <a: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Web 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サーバーにファイルを保存する。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チームの </a:t>
            </a:r>
            <a: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Web 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サーバーの別の場所にファイルを移動する。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チームの </a:t>
            </a:r>
            <a: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Web 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サーバーでファイルを共有する。</a:t>
            </a:r>
          </a:p>
          <a:p>
            <a:pPr rtl="0"/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rtl="0"/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F2FD335-6D8E-486A-8F5F-DFC7325903FF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5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694413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800B302-F4DC-4547-9C74-CF794137D166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6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086555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  <a:cs typeface="Microsoft Himalaya" panose="01010100010101010101" pitchFamily="2" charset="0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2674CE4-FBD8-4481-AEFB-CA53E599A745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7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986585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2674CE4-FBD8-4481-AEFB-CA53E599A745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8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77001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2674CE4-FBD8-4481-AEFB-CA53E599A745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9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020172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2674CE4-FBD8-4481-AEFB-CA53E599A745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10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964876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2674CE4-FBD8-4481-AEFB-CA53E599A745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11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64768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長方形 18"/>
          <p:cNvSpPr/>
          <p:nvPr/>
        </p:nvSpPr>
        <p:spPr>
          <a:xfrm>
            <a:off x="0" y="0"/>
            <a:ext cx="12192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ja-JP" altLang="en-US" sz="180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3" name="長方形 22"/>
          <p:cNvSpPr/>
          <p:nvPr/>
        </p:nvSpPr>
        <p:spPr>
          <a:xfrm flipV="1">
            <a:off x="7213577" y="3810001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ja-JP" altLang="en-US" sz="180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4" name="長方形 23"/>
          <p:cNvSpPr/>
          <p:nvPr/>
        </p:nvSpPr>
        <p:spPr>
          <a:xfrm flipV="1">
            <a:off x="7213601" y="3897010"/>
            <a:ext cx="49784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ja-JP" altLang="en-US" sz="180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5" name="長方形 24"/>
          <p:cNvSpPr/>
          <p:nvPr/>
        </p:nvSpPr>
        <p:spPr>
          <a:xfrm flipV="1">
            <a:off x="7213601" y="4115167"/>
            <a:ext cx="49784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ja-JP" altLang="en-US" sz="180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6" name="長方形 25"/>
          <p:cNvSpPr/>
          <p:nvPr/>
        </p:nvSpPr>
        <p:spPr>
          <a:xfrm flipV="1">
            <a:off x="7213600" y="4164403"/>
            <a:ext cx="262128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ja-JP" altLang="en-US" sz="180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7" name="長方形 26"/>
          <p:cNvSpPr/>
          <p:nvPr/>
        </p:nvSpPr>
        <p:spPr>
          <a:xfrm flipV="1">
            <a:off x="7213600" y="4199572"/>
            <a:ext cx="262128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ja-JP" altLang="en-US" sz="180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 useBgFill="1">
        <p:nvSpPr>
          <p:cNvPr id="30" name="角丸四角形 29"/>
          <p:cNvSpPr/>
          <p:nvPr/>
        </p:nvSpPr>
        <p:spPr bwMode="white">
          <a:xfrm>
            <a:off x="7213600" y="3962400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ja-JP" altLang="en-US" sz="180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 useBgFill="1">
        <p:nvSpPr>
          <p:cNvPr id="31" name="角丸四角形 30"/>
          <p:cNvSpPr/>
          <p:nvPr/>
        </p:nvSpPr>
        <p:spPr bwMode="white">
          <a:xfrm>
            <a:off x="9835343" y="406098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ja-JP" altLang="en-US" sz="180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/>
          <p:cNvSpPr/>
          <p:nvPr/>
        </p:nvSpPr>
        <p:spPr>
          <a:xfrm>
            <a:off x="1" y="3649662"/>
            <a:ext cx="12192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ja-JP" altLang="en-US" sz="180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/>
          <p:cNvSpPr/>
          <p:nvPr/>
        </p:nvSpPr>
        <p:spPr>
          <a:xfrm>
            <a:off x="1" y="3675528"/>
            <a:ext cx="12192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ja-JP" altLang="en-US" sz="180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長方形 10"/>
          <p:cNvSpPr/>
          <p:nvPr/>
        </p:nvSpPr>
        <p:spPr>
          <a:xfrm flipV="1">
            <a:off x="8552068" y="3643090"/>
            <a:ext cx="3639933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ja-JP" altLang="en-US" sz="180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609600" y="2389009"/>
            <a:ext cx="11277600" cy="1470025"/>
          </a:xfrm>
        </p:spPr>
        <p:txBody>
          <a:bodyPr rtlCol="0" anchor="b"/>
          <a:lstStyle>
            <a:lvl1pPr>
              <a:defRPr sz="44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609600" y="3899938"/>
            <a:ext cx="6604000" cy="1752600"/>
          </a:xfrm>
        </p:spPr>
        <p:txBody>
          <a:bodyPr rtlCol="0"/>
          <a:lstStyle>
            <a:lvl1pPr marL="64008" indent="0" algn="l">
              <a:buNone/>
              <a:defRPr sz="240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 rtl="0"/>
            <a:r>
              <a:rPr lang="ja-JP" altLang="en-US" noProof="0"/>
              <a:t>マスター サブタイトルの書式設定</a:t>
            </a:r>
            <a:endParaRPr lang="ja-JP" altLang="en-US" noProof="0" dirty="0"/>
          </a:p>
        </p:txBody>
      </p:sp>
      <p:sp>
        <p:nvSpPr>
          <p:cNvPr id="17" name="フッター プレースホルダー 16"/>
          <p:cNvSpPr>
            <a:spLocks noGrp="1"/>
          </p:cNvSpPr>
          <p:nvPr>
            <p:ph type="ftr" sz="quarter" idx="11"/>
          </p:nvPr>
        </p:nvSpPr>
        <p:spPr>
          <a:xfrm>
            <a:off x="7265116" y="4205288"/>
            <a:ext cx="1727200" cy="457200"/>
          </a:xfrm>
        </p:spPr>
        <p:txBody>
          <a:bodyPr rtlCol="0"/>
          <a:lstStyle>
            <a:lvl1pPr>
              <a:defRPr>
                <a:solidFill>
                  <a:schemeClr val="accent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/>
              <a:t>フッターを追加</a:t>
            </a:r>
            <a:endParaRPr lang="ja-JP" altLang="en-US" dirty="0"/>
          </a:p>
        </p:txBody>
      </p:sp>
      <p:sp>
        <p:nvSpPr>
          <p:cNvPr id="28" name="日付プレースホルダー 27"/>
          <p:cNvSpPr>
            <a:spLocks noGrp="1"/>
          </p:cNvSpPr>
          <p:nvPr>
            <p:ph type="dt" sz="half" idx="10"/>
          </p:nvPr>
        </p:nvSpPr>
        <p:spPr>
          <a:xfrm>
            <a:off x="9043830" y="4206240"/>
            <a:ext cx="1332000" cy="457200"/>
          </a:xfrm>
        </p:spPr>
        <p:txBody>
          <a:bodyPr rtlCol="0"/>
          <a:lstStyle>
            <a:lvl1pPr>
              <a:defRPr>
                <a:solidFill>
                  <a:schemeClr val="accent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3135320E-F3E3-40E6-ACD5-980A740A9DFB}" type="datetime4">
              <a:rPr lang="ja-JP" altLang="en-US" smtClean="0"/>
              <a:t>2021年7月5日</a:t>
            </a:fld>
            <a:endParaRPr lang="en-US" dirty="0"/>
          </a:p>
        </p:txBody>
      </p:sp>
      <p:sp>
        <p:nvSpPr>
          <p:cNvPr id="29" name="スライド番号プレースホルダー 28"/>
          <p:cNvSpPr>
            <a:spLocks noGrp="1"/>
          </p:cNvSpPr>
          <p:nvPr>
            <p:ph type="sldNum" sz="quarter" idx="12"/>
          </p:nvPr>
        </p:nvSpPr>
        <p:spPr>
          <a:xfrm>
            <a:off x="11093451" y="1136"/>
            <a:ext cx="996949" cy="365760"/>
          </a:xfrm>
        </p:spPr>
        <p:txBody>
          <a:bodyPr rtlCol="0"/>
          <a:lstStyle>
            <a:lvl1pPr algn="r">
              <a:defRPr sz="18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401CF334-2D5C-4859-84A6-CA7E6E43FAEB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01152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/>
            </a:lvl1pPr>
            <a:lvl5pPr>
              <a:defRPr/>
            </a:lvl5pPr>
            <a:lvl6pPr>
              <a:defRPr/>
            </a:lvl6pPr>
          </a:lstStyle>
          <a:p>
            <a:pPr lvl="0" rtl="0" eaLnBrk="1" latinLnBrk="0" hangingPunct="1"/>
            <a:r>
              <a:rPr lang="ja-JP" altLang="en-US" noProof="0"/>
              <a:t>マスター テキストの書式設定</a:t>
            </a:r>
          </a:p>
          <a:p>
            <a:pPr lvl="1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kumimoji="0" lang="ja-JP" altLang="en-US" noProof="0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05611C1-178F-4B3C-AA77-27FF2F488AF7}" type="datetime4">
              <a:rPr lang="ja-JP" altLang="en-US" smtClean="0"/>
              <a:t>2021年7月5日</a:t>
            </a:fld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59430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1968322"/>
            <a:ext cx="10363200" cy="1362075"/>
          </a:xfrm>
        </p:spPr>
        <p:txBody>
          <a:bodyPr rtlCol="0"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chemeClr val="accent2"/>
                </a:solidFill>
                <a:effectLst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kumimoji="0" lang="ja-JP" altLang="en-US" noProof="0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963084" y="3367088"/>
            <a:ext cx="10363200" cy="1509712"/>
          </a:xfrm>
        </p:spPr>
        <p:txBody>
          <a:bodyPr rtlCol="0"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rtl="0" eaLnBrk="1" latinLnBrk="0" hangingPunct="1"/>
            <a:r>
              <a:rPr lang="ja-JP" altLang="en-US" noProof="0"/>
              <a:t>マスター テキストの書式設定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55344B3-1979-4AC0-8F6D-C61CEA411977}" type="datetime4">
              <a:rPr lang="ja-JP" altLang="en-US" smtClean="0"/>
              <a:t>2021年7月5日</a:t>
            </a:fld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70512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段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341875"/>
          </a:xfrm>
        </p:spPr>
        <p:txBody>
          <a:bodyPr rtlCol="0"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 eaLnBrk="1" latinLnBrk="0" hangingPunct="1"/>
            <a:r>
              <a:rPr lang="ja-JP" altLang="en-US" noProof="0"/>
              <a:t>マスター テキストの書式設定</a:t>
            </a:r>
          </a:p>
          <a:p>
            <a:pPr lvl="1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kumimoji="0" lang="ja-JP" altLang="en-US" noProof="0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341875"/>
          </a:xfrm>
        </p:spPr>
        <p:txBody>
          <a:bodyPr rtlCol="0"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 eaLnBrk="1" latinLnBrk="0" hangingPunct="1"/>
            <a:r>
              <a:rPr lang="ja-JP" altLang="en-US" noProof="0"/>
              <a:t>マスター テキストの書式設定</a:t>
            </a:r>
          </a:p>
          <a:p>
            <a:pPr lvl="1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kumimoji="0" lang="ja-JP" altLang="en-US" noProof="0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A93E35C-843B-4D69-A286-FBA7DFA18F7B}" type="datetime4">
              <a:rPr lang="ja-JP" altLang="en-US" smtClean="0"/>
              <a:t>2021年7月5日</a:t>
            </a:fld>
            <a:endParaRPr 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44644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0" orient="horz" pos="2160" userDrawn="1">
          <p15:clr>
            <a:srgbClr val="FBAE40"/>
          </p15:clr>
        </p15:guide>
        <p15:guide id="1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8000" y="1143000"/>
            <a:ext cx="11176000" cy="1069848"/>
          </a:xfrm>
        </p:spPr>
        <p:txBody>
          <a:bodyPr rtlCol="0" anchor="ctr"/>
          <a:lstStyle>
            <a:lvl1pPr>
              <a:defRPr sz="4000" b="0" i="0" cap="none" baseline="0"/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08000" y="2244970"/>
            <a:ext cx="5388864" cy="457200"/>
          </a:xfrm>
          <a:solidFill>
            <a:schemeClr val="accent2">
              <a:lumMod val="60000"/>
              <a:lumOff val="4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rtlCol="0"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rtl="0" eaLnBrk="1" latinLnBrk="0" hangingPunct="1"/>
            <a:r>
              <a:rPr lang="ja-JP" altLang="en-US" noProof="0"/>
              <a:t>マスター テキストの書式設定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2"/>
          </p:nvPr>
        </p:nvSpPr>
        <p:spPr>
          <a:xfrm>
            <a:off x="508000" y="2708519"/>
            <a:ext cx="5388864" cy="3886200"/>
          </a:xfrm>
        </p:spPr>
        <p:txBody>
          <a:bodyPr rtlCol="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 eaLnBrk="1" latinLnBrk="0" hangingPunct="1"/>
            <a:r>
              <a:rPr lang="ja-JP" altLang="en-US" noProof="0"/>
              <a:t>マスター テキストの書式設定</a:t>
            </a:r>
          </a:p>
          <a:p>
            <a:pPr lvl="1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kumimoji="0" lang="ja-JP" altLang="en-US" noProof="0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3"/>
          </p:nvPr>
        </p:nvSpPr>
        <p:spPr>
          <a:xfrm>
            <a:off x="6294968" y="2244970"/>
            <a:ext cx="5389033" cy="457200"/>
          </a:xfrm>
          <a:solidFill>
            <a:schemeClr val="accent2">
              <a:lumMod val="60000"/>
              <a:lumOff val="4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rtlCol="0"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rtl="0" eaLnBrk="1" latinLnBrk="0" hangingPunct="1"/>
            <a:r>
              <a:rPr lang="ja-JP" altLang="en-US" noProof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291073" y="2708519"/>
            <a:ext cx="5389033" cy="3886200"/>
          </a:xfrm>
        </p:spPr>
        <p:txBody>
          <a:bodyPr rtlCol="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 eaLnBrk="1" latinLnBrk="0" hangingPunct="1"/>
            <a:r>
              <a:rPr lang="ja-JP" altLang="en-US" noProof="0"/>
              <a:t>マスター テキストの書式設定</a:t>
            </a:r>
          </a:p>
          <a:p>
            <a:pPr lvl="1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kumimoji="0" lang="ja-JP" altLang="en-US" noProof="0" dirty="0"/>
          </a:p>
        </p:txBody>
      </p:sp>
      <p:sp>
        <p:nvSpPr>
          <p:cNvPr id="28" name="フッター プレースホルダー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26" name="日付プレースホルダー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9FD591F-18B0-473D-9719-6989ADD0DAA0}" type="datetime4">
              <a:rPr lang="ja-JP" altLang="en-US" smtClean="0"/>
              <a:t>2021年7月5日</a:t>
            </a:fld>
            <a:endParaRPr lang="en-US" dirty="0"/>
          </a:p>
        </p:txBody>
      </p:sp>
      <p:sp>
        <p:nvSpPr>
          <p:cNvPr id="27" name="スライド番号プレースホルダー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7071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9848"/>
          </a:xfrm>
        </p:spPr>
        <p:txBody>
          <a:bodyPr rtlCol="0"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7010400" y="612648"/>
            <a:ext cx="1767840" cy="457200"/>
          </a:xfrm>
        </p:spPr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>
          <a:xfrm>
            <a:off x="8778240" y="612648"/>
            <a:ext cx="1332000" cy="457200"/>
          </a:xfrm>
        </p:spPr>
        <p:txBody>
          <a:bodyPr rtlCol="0"/>
          <a:lstStyle/>
          <a:p>
            <a:pPr rtl="0"/>
            <a:fld id="{29ED9DC6-8521-4F1A-9996-CC8C7DA25AE4}" type="datetime4">
              <a:rPr lang="ja-JP" altLang="en-US" smtClean="0"/>
              <a:t>2021年7月5日</a:t>
            </a:fld>
            <a:endParaRPr 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</p:spPr>
        <p:txBody>
          <a:bodyPr rtlCol="0"/>
          <a:lstStyle/>
          <a:p>
            <a:pPr rtl="0"/>
            <a:fld id="{401CF334-2D5C-4859-84A6-CA7E6E43FAEB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82195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1DEE0D1-EC7D-4E9E-BEAE-00CFEB6A2DF5}" type="datetime4">
              <a:rPr lang="ja-JP" altLang="en-US" smtClean="0"/>
              <a:t>2021年7月5日</a:t>
            </a:fld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135695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キャプション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7137995" y="1101970"/>
            <a:ext cx="4511040" cy="877824"/>
          </a:xfrm>
        </p:spPr>
        <p:txBody>
          <a:bodyPr rtlCol="0" anchor="b"/>
          <a:lstStyle>
            <a:lvl1pPr algn="l">
              <a:buNone/>
              <a:defRPr sz="1800" b="1"/>
            </a:lvl1pPr>
          </a:lstStyle>
          <a:p>
            <a:pPr rtl="0"/>
            <a:r>
              <a:rPr lang="ja-JP" altLang="en-US" noProof="0" dirty="0"/>
              <a:t>マスター タイトルのスタイルを編集する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1"/>
          </p:nvPr>
        </p:nvSpPr>
        <p:spPr>
          <a:xfrm>
            <a:off x="203200" y="776287"/>
            <a:ext cx="6803136" cy="5805083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rtl="0" eaLnBrk="1" latinLnBrk="0" hangingPunct="1"/>
            <a:r>
              <a:rPr lang="ja-JP" altLang="en-US" noProof="0"/>
              <a:t>マスター テキストの書式設定</a:t>
            </a:r>
          </a:p>
          <a:p>
            <a:pPr lvl="1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 eaLnBrk="1" latinLnBrk="0" hangingPunct="1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kumimoji="0" lang="ja-JP" altLang="en-US" noProof="0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7137995" y="2010727"/>
            <a:ext cx="4511040" cy="4580573"/>
          </a:xfrm>
        </p:spPr>
        <p:txBody>
          <a:bodyPr rtlCol="0"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rtl="0" eaLnBrk="1" latinLnBrk="0" hangingPunct="1"/>
            <a:r>
              <a:rPr lang="ja-JP" altLang="en-US" noProof="0"/>
              <a:t>マスター テキストの書式設定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B3EC68D-A1FF-462C-A230-D2F9340F9353}" type="datetime4">
              <a:rPr lang="ja-JP" altLang="en-US" smtClean="0"/>
              <a:t>2021年7月5日</a:t>
            </a:fld>
            <a:endParaRPr 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98685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キャプション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53913" y="1109161"/>
            <a:ext cx="782404" cy="4681637"/>
          </a:xfrm>
        </p:spPr>
        <p:txBody>
          <a:bodyPr vert="vert270" lIns="45720" tIns="0" rIns="45720" rtlCol="0" anchor="t"/>
          <a:lstStyle>
            <a:lvl1pPr algn="ctr">
              <a:buNone/>
              <a:defRPr sz="2000" b="1"/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図プレースホルダー 2" descr="画像を追加する空のプレースホルダー。プレースホルダーをクリックし、追加する画像を選択します"/>
          <p:cNvSpPr>
            <a:spLocks noGrp="1"/>
          </p:cNvSpPr>
          <p:nvPr>
            <p:ph type="pic" idx="1"/>
          </p:nvPr>
        </p:nvSpPr>
        <p:spPr>
          <a:xfrm>
            <a:off x="538228" y="1143000"/>
            <a:ext cx="6096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 rtlCol="0"/>
          <a:lstStyle>
            <a:lvl1pPr marL="0" indent="0">
              <a:buNone/>
              <a:defRPr sz="3200"/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kumimoji="0" lang="ja-JP" altLang="en-US" noProof="0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117924" y="3274309"/>
            <a:ext cx="3454400" cy="2516489"/>
          </a:xfrm>
        </p:spPr>
        <p:txBody>
          <a:bodyPr lIns="0" tIns="0" rIns="45720" rtlCol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rtl="0" eaLnBrk="1" latinLnBrk="0" hangingPunct="1"/>
            <a:r>
              <a:rPr lang="ja-JP" altLang="en-US" noProof="0"/>
              <a:t>マスター テキストの書式設定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1A814AF-D66B-43AA-B0BA-D12FB930687B}" type="datetime4">
              <a:rPr lang="ja-JP" altLang="en-US" smtClean="0"/>
              <a:t>2021年7月5日</a:t>
            </a:fld>
            <a:endParaRPr 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88361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1pPr>
              <a:defRPr/>
            </a:lvl1pPr>
            <a:lvl5pPr>
              <a:defRPr/>
            </a:lvl5pPr>
          </a:lstStyle>
          <a:p>
            <a:pPr lvl="0" rtl="0" eaLnBrk="1" latinLnBrk="0" hangingPunct="1"/>
            <a:r>
              <a:rPr lang="ja-JP" altLang="en-US" noProof="0" dirty="0"/>
              <a:t>マスター テキストのスタイルを編集する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B230B3A-C5E8-4C91-8E5B-C22BCEA50A69}" type="datetime4">
              <a:rPr lang="ja-JP" altLang="en-US" smtClean="0"/>
              <a:t>2021年7月5日</a:t>
            </a:fld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46784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 hasCustomPrompt="1"/>
          </p:nvPr>
        </p:nvSpPr>
        <p:spPr>
          <a:xfrm>
            <a:off x="9042400" y="1143000"/>
            <a:ext cx="2540000" cy="5448300"/>
          </a:xfrm>
        </p:spPr>
        <p:txBody>
          <a:bodyPr vert="eaVert" rtlCol="0"/>
          <a:lstStyle>
            <a:lvl1pPr>
              <a:defRPr/>
            </a:lvl1pPr>
          </a:lstStyle>
          <a:p>
            <a:pPr rtl="0"/>
            <a:r>
              <a:rPr lang="ja-JP" altLang="en-US" noProof="0" dirty="0"/>
              <a:t>マスター タイトルのスタイルを編集する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 hasCustomPrompt="1"/>
          </p:nvPr>
        </p:nvSpPr>
        <p:spPr>
          <a:xfrm>
            <a:off x="609600" y="1143000"/>
            <a:ext cx="8331200" cy="5448300"/>
          </a:xfrm>
        </p:spPr>
        <p:txBody>
          <a:bodyPr vert="eaVert" rtlCol="0"/>
          <a:lstStyle>
            <a:lvl5pPr>
              <a:defRPr/>
            </a:lvl5pPr>
          </a:lstStyle>
          <a:p>
            <a:pPr lvl="0" rtl="0" eaLnBrk="1" latinLnBrk="0" hangingPunct="1"/>
            <a:r>
              <a:rPr lang="ja-JP" altLang="en-US" noProof="0" dirty="0"/>
              <a:t>クリックしてマスター テキストのスタイルを編集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70C79F6-5902-49E0-91D7-CD53A30DA9EC}" type="datetime4">
              <a:rPr lang="ja-JP" altLang="en-US" smtClean="0"/>
              <a:t>2021年7月5日</a:t>
            </a:fld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97808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長方形 27"/>
          <p:cNvSpPr/>
          <p:nvPr/>
        </p:nvSpPr>
        <p:spPr>
          <a:xfrm>
            <a:off x="1" y="366819"/>
            <a:ext cx="12192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ja-JP" altLang="en-US" sz="180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9" name="長方形 28"/>
          <p:cNvSpPr/>
          <p:nvPr/>
        </p:nvSpPr>
        <p:spPr>
          <a:xfrm>
            <a:off x="0" y="-1"/>
            <a:ext cx="12192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ja-JP" altLang="en-US" sz="180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0" name="長方形 29"/>
          <p:cNvSpPr/>
          <p:nvPr/>
        </p:nvSpPr>
        <p:spPr>
          <a:xfrm>
            <a:off x="1" y="308277"/>
            <a:ext cx="12192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ja-JP" altLang="en-US" sz="180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1" name="長方形 30"/>
          <p:cNvSpPr/>
          <p:nvPr/>
        </p:nvSpPr>
        <p:spPr>
          <a:xfrm flipV="1">
            <a:off x="7213577" y="360247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ja-JP" altLang="en-US" sz="180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2" name="長方形 31"/>
          <p:cNvSpPr/>
          <p:nvPr/>
        </p:nvSpPr>
        <p:spPr>
          <a:xfrm flipV="1">
            <a:off x="7213601" y="440113"/>
            <a:ext cx="49784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ja-JP" altLang="en-US" sz="180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 useBgFill="1">
        <p:nvSpPr>
          <p:cNvPr id="33" name="角丸四角形 32"/>
          <p:cNvSpPr/>
          <p:nvPr/>
        </p:nvSpPr>
        <p:spPr bwMode="white">
          <a:xfrm>
            <a:off x="7209785" y="497504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ja-JP" altLang="en-US" sz="180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 useBgFill="1">
        <p:nvSpPr>
          <p:cNvPr id="34" name="角丸四角形 33"/>
          <p:cNvSpPr/>
          <p:nvPr/>
        </p:nvSpPr>
        <p:spPr bwMode="white">
          <a:xfrm>
            <a:off x="9831528" y="58894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ja-JP" altLang="en-US" sz="180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5" name="長方形 34"/>
          <p:cNvSpPr/>
          <p:nvPr/>
        </p:nvSpPr>
        <p:spPr bwMode="invGray">
          <a:xfrm>
            <a:off x="12113288" y="-2001"/>
            <a:ext cx="76835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ja-JP" altLang="en-US" sz="180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6" name="長方形 35"/>
          <p:cNvSpPr/>
          <p:nvPr/>
        </p:nvSpPr>
        <p:spPr bwMode="invGray">
          <a:xfrm>
            <a:off x="12059308" y="-2001"/>
            <a:ext cx="3657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ja-JP" altLang="en-US" sz="180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7" name="長方形 36"/>
          <p:cNvSpPr/>
          <p:nvPr/>
        </p:nvSpPr>
        <p:spPr bwMode="invGray">
          <a:xfrm>
            <a:off x="12033904" y="-2001"/>
            <a:ext cx="12192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ja-JP" altLang="en-US" sz="180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長方形 37"/>
          <p:cNvSpPr/>
          <p:nvPr/>
        </p:nvSpPr>
        <p:spPr bwMode="invGray">
          <a:xfrm>
            <a:off x="11967231" y="-2001"/>
            <a:ext cx="36576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ja-JP" altLang="en-US" sz="180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9" name="長方形 38"/>
          <p:cNvSpPr/>
          <p:nvPr/>
        </p:nvSpPr>
        <p:spPr bwMode="invGray">
          <a:xfrm>
            <a:off x="11887569" y="380"/>
            <a:ext cx="73152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ja-JP" altLang="en-US" sz="180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0" name="長方形 39"/>
          <p:cNvSpPr/>
          <p:nvPr/>
        </p:nvSpPr>
        <p:spPr bwMode="invGray">
          <a:xfrm>
            <a:off x="11831300" y="380"/>
            <a:ext cx="12192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ja-JP" altLang="en-US" sz="180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2" name="タイトル プレースホルダー 2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idx="1"/>
          </p:nvPr>
        </p:nvSpPr>
        <p:spPr>
          <a:xfrm>
            <a:off x="609600" y="2249424"/>
            <a:ext cx="10972800" cy="4325112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3"/>
          </p:nvPr>
        </p:nvSpPr>
        <p:spPr>
          <a:xfrm>
            <a:off x="7010400" y="612648"/>
            <a:ext cx="1767840" cy="457200"/>
          </a:xfrm>
          <a:prstGeom prst="rect">
            <a:avLst/>
          </a:prstGeom>
        </p:spPr>
        <p:txBody>
          <a:bodyPr vert="horz" rtlCol="0"/>
          <a:lstStyle>
            <a:lvl1pPr algn="r" eaLnBrk="1" latinLnBrk="0" hangingPunct="1">
              <a:defRPr kumimoji="0" sz="1100">
                <a:solidFill>
                  <a:schemeClr val="accent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/>
              <a:t>フッターを追加</a:t>
            </a:r>
            <a:endParaRPr lang="ja-JP" altLang="en-US" dirty="0"/>
          </a:p>
        </p:txBody>
      </p:sp>
      <p:sp>
        <p:nvSpPr>
          <p:cNvPr id="14" name="日付プレースホルダー 13"/>
          <p:cNvSpPr>
            <a:spLocks noGrp="1"/>
          </p:cNvSpPr>
          <p:nvPr>
            <p:ph type="dt" sz="half" idx="2"/>
          </p:nvPr>
        </p:nvSpPr>
        <p:spPr>
          <a:xfrm>
            <a:off x="8782047" y="612648"/>
            <a:ext cx="1332000" cy="457200"/>
          </a:xfrm>
          <a:prstGeom prst="rect">
            <a:avLst/>
          </a:prstGeom>
        </p:spPr>
        <p:txBody>
          <a:bodyPr vert="horz" rtlCol="0"/>
          <a:lstStyle>
            <a:lvl1pPr algn="l" eaLnBrk="1" latinLnBrk="0" hangingPunct="1">
              <a:defRPr kumimoji="0" sz="1100">
                <a:solidFill>
                  <a:schemeClr val="accent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7710110B-D5F7-4280-A9E8-F270DA7CF245}" type="datetime4">
              <a:rPr lang="ja-JP" altLang="en-US" smtClean="0"/>
              <a:t>2021年7月5日</a:t>
            </a:fld>
            <a:endParaRPr lang="en-US" dirty="0"/>
          </a:p>
        </p:txBody>
      </p:sp>
      <p:sp>
        <p:nvSpPr>
          <p:cNvPr id="23" name="スライド番号プレースホルダー 22"/>
          <p:cNvSpPr>
            <a:spLocks noGrp="1"/>
          </p:cNvSpPr>
          <p:nvPr>
            <p:ph type="sldNum" sz="quarter" idx="4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 vert="horz" rtlCol="0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401CF334-2D5C-4859-84A6-CA7E6E43FAEB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2171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rtl="0" eaLnBrk="1" latinLnBrk="0" hangingPunct="1">
        <a:spcBef>
          <a:spcPct val="0"/>
        </a:spcBef>
        <a:buNone/>
        <a:defRPr kumimoji="1" sz="400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>
            <a:lumMod val="75000"/>
          </a:schemeClr>
        </a:buClr>
        <a:buFont typeface="Georgia"/>
        <a:buChar char="•"/>
        <a:defRPr kumimoji="1" sz="280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>
            <a:lumMod val="75000"/>
          </a:schemeClr>
        </a:buClr>
        <a:buFont typeface="Georgia"/>
        <a:buChar char="▫"/>
        <a:defRPr kumimoji="1" sz="260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1" sz="240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1" sz="220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1" sz="200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1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1" sz="1500" kern="1200">
          <a:solidFill>
            <a:schemeClr val="tx2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orient="horz" pos="415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09600" y="2389009"/>
            <a:ext cx="11287125" cy="1470025"/>
          </a:xfrm>
        </p:spPr>
        <p:txBody>
          <a:bodyPr rtlCol="0"/>
          <a:lstStyle/>
          <a:p>
            <a:pPr rtl="0"/>
            <a:r>
              <a:rPr lang="ja-JP" altLang="en-US" dirty="0">
                <a:cs typeface="Microsoft Himalaya" panose="01010100010101010101" pitchFamily="2" charset="0"/>
              </a:rPr>
              <a:t>中学生女子　初心者指導のポイント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  <a:cs typeface="Microsoft Himalaya" panose="01010100010101010101" pitchFamily="2" charset="0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61267" y="4984820"/>
            <a:ext cx="9040587" cy="1470025"/>
          </a:xfrm>
        </p:spPr>
        <p:txBody>
          <a:bodyPr rtlCol="0">
            <a:normAutofit/>
          </a:bodyPr>
          <a:lstStyle/>
          <a:p>
            <a:pPr algn="r" rtl="0"/>
            <a:r>
              <a:rPr lang="ja-JP" altLang="en-US" sz="3600" dirty="0">
                <a:cs typeface="Microsoft Himalaya" panose="01010100010101010101" pitchFamily="2" charset="0"/>
              </a:rPr>
              <a:t>富山県バレーボール協会</a:t>
            </a:r>
            <a:endParaRPr lang="en-US" altLang="ja-JP" sz="3600" dirty="0">
              <a:cs typeface="Microsoft Himalaya" panose="01010100010101010101" pitchFamily="2" charset="0"/>
            </a:endParaRPr>
          </a:p>
          <a:p>
            <a:pPr algn="r" rtl="0"/>
            <a:r>
              <a:rPr lang="ja-JP" altLang="en-US" sz="3600" dirty="0">
                <a:latin typeface="Meiryo UI" panose="020B0604030504040204" pitchFamily="50" charset="-128"/>
                <a:ea typeface="Meiryo UI" panose="020B0604030504040204" pitchFamily="50" charset="-128"/>
                <a:cs typeface="Microsoft Himalaya" panose="01010100010101010101" pitchFamily="2" charset="0"/>
              </a:rPr>
              <a:t>強化・指導普及委員会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6BDD3165-A117-4812-9A4E-7B86E05CE0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6519" y="5090899"/>
            <a:ext cx="1617345" cy="161734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5C385EC-C4C8-4A25-BB9B-AEC764E40D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4655" y="5090899"/>
            <a:ext cx="1617345" cy="1617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305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15618" y="679174"/>
            <a:ext cx="10972800" cy="1066800"/>
          </a:xfrm>
        </p:spPr>
        <p:txBody>
          <a:bodyPr rtlCol="0"/>
          <a:lstStyle/>
          <a:p>
            <a:pPr rtl="0"/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中学生女子初心者指導のポイント　</a:t>
            </a:r>
            <a: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Ⅰ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715618" y="1658866"/>
            <a:ext cx="10972800" cy="4943412"/>
          </a:xfrm>
        </p:spPr>
        <p:txBody>
          <a:bodyPr rtlCol="0">
            <a:normAutofit fontScale="92500" lnSpcReduction="20000"/>
          </a:bodyPr>
          <a:lstStyle/>
          <a:p>
            <a:r>
              <a:rPr lang="ja-JP" altLang="en-US" dirty="0">
                <a:solidFill>
                  <a:srgbClr val="FF0000"/>
                </a:solidFill>
              </a:rPr>
              <a:t>運動経験の有無で上達スピードにかなりの差が出る</a:t>
            </a:r>
            <a:r>
              <a:rPr lang="ja-JP" altLang="en-US" dirty="0"/>
              <a:t>ことをあらかじめ理解する。</a:t>
            </a:r>
            <a:endParaRPr lang="en-US" altLang="ja-JP" dirty="0"/>
          </a:p>
          <a:p>
            <a:pPr marL="109728" indent="0">
              <a:buNone/>
            </a:pPr>
            <a:r>
              <a:rPr lang="ja-JP" altLang="en-US" dirty="0"/>
              <a:t>　（男子の２倍は時間がかかる）</a:t>
            </a:r>
            <a:endParaRPr lang="en-US" altLang="ja-JP" dirty="0"/>
          </a:p>
          <a:p>
            <a:pPr marL="1019556" lvl="2" indent="-342900">
              <a:buFont typeface="Wingdings" panose="05000000000000000000" pitchFamily="2" charset="2"/>
              <a:buChar char="Ø"/>
            </a:pPr>
            <a:r>
              <a:rPr lang="ja-JP" altLang="en-US" dirty="0">
                <a:solidFill>
                  <a:srgbClr val="FF0000"/>
                </a:solidFill>
              </a:rPr>
              <a:t>「投げる」動作を伴う競技経験者は上達が早い</a:t>
            </a:r>
            <a:r>
              <a:rPr lang="ja-JP" altLang="en-US" dirty="0"/>
              <a:t>。また，水泳経験者も。</a:t>
            </a:r>
            <a:endParaRPr lang="en-US" altLang="ja-JP" dirty="0"/>
          </a:p>
          <a:p>
            <a:pPr marL="1019556" lvl="2" indent="-342900">
              <a:buFont typeface="Wingdings" panose="05000000000000000000" pitchFamily="2" charset="2"/>
              <a:buChar char="Ø"/>
            </a:pP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運動経験がない子の場合，</a:t>
            </a:r>
            <a:r>
              <a:rPr lang="ja-JP" altLang="en-US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既にゴールデンエイジが終わっている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ことから，ある程度できるようになるには</a:t>
            </a:r>
            <a:r>
              <a:rPr lang="ja-JP" altLang="en-US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最低１年・遅い子では２年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（３年生時にやっとできる）程度</a:t>
            </a:r>
            <a:r>
              <a:rPr lang="ja-JP" altLang="en-US" dirty="0"/>
              <a:t>かかる。</a:t>
            </a:r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019556" lvl="2" indent="-342900">
              <a:buFont typeface="Wingdings" panose="05000000000000000000" pitchFamily="2" charset="2"/>
              <a:buChar char="Ø"/>
            </a:pPr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65760" lvl="2" indent="-256032">
              <a:buClr>
                <a:schemeClr val="accent3">
                  <a:lumMod val="75000"/>
                </a:schemeClr>
              </a:buClr>
              <a:buFont typeface="Georgia"/>
              <a:buChar char="•"/>
            </a:pPr>
            <a:r>
              <a:rPr lang="ja-JP" altLang="en-US" sz="2800" dirty="0"/>
              <a:t>定期的に「ダッシュ」「体幹トレーニング」等で少々過負荷と思われるメニューをやり遂げさせ，</a:t>
            </a:r>
            <a:r>
              <a:rPr lang="ja-JP" altLang="en-US" sz="2800" dirty="0">
                <a:solidFill>
                  <a:srgbClr val="FF0000"/>
                </a:solidFill>
              </a:rPr>
              <a:t>「達成感」を感じさせてあげると，バレーボールに必要な下半身や体幹の筋力強化と体力向上が図れるとともに，モチベーションも向上し，上達が早くなる</a:t>
            </a:r>
            <a:r>
              <a:rPr lang="ja-JP" altLang="en-US" sz="2800" dirty="0"/>
              <a:t>。</a:t>
            </a:r>
            <a:endParaRPr lang="en-US" altLang="ja-JP" sz="2800" dirty="0"/>
          </a:p>
          <a:p>
            <a:pPr marL="109728" lvl="2" indent="0">
              <a:buClr>
                <a:schemeClr val="accent3">
                  <a:lumMod val="75000"/>
                </a:schemeClr>
              </a:buClr>
              <a:buNone/>
            </a:pPr>
            <a:r>
              <a:rPr lang="ja-JP" altLang="en-US" sz="2800" dirty="0"/>
              <a:t>　　</a:t>
            </a:r>
            <a:r>
              <a:rPr lang="ja-JP" altLang="en-US" dirty="0"/>
              <a:t>（例）</a:t>
            </a:r>
            <a:endParaRPr lang="en-US" altLang="ja-JP" dirty="0"/>
          </a:p>
          <a:p>
            <a:pPr marL="1019556" lvl="2" indent="-342900">
              <a:buFont typeface="Wingdings" panose="05000000000000000000" pitchFamily="2" charset="2"/>
              <a:buChar char="Ø"/>
            </a:pPr>
            <a:r>
              <a:rPr lang="ja-JP" altLang="en-US" dirty="0"/>
              <a:t>階段ダッシュ５種目（小刻み駆け上がり，スラロームジャンプ，片足ジャンプ，１段飛ばし，２段とばし）</a:t>
            </a:r>
            <a:endParaRPr lang="en-US" altLang="ja-JP" dirty="0"/>
          </a:p>
          <a:p>
            <a:pPr marL="1019556" lvl="2" indent="-342900">
              <a:buFont typeface="Wingdings" panose="05000000000000000000" pitchFamily="2" charset="2"/>
              <a:buChar char="Ø"/>
            </a:pPr>
            <a:r>
              <a:rPr lang="ja-JP" altLang="en-US" dirty="0"/>
              <a:t>抱え込みジャンプ</a:t>
            </a:r>
            <a:r>
              <a:rPr lang="en-US" altLang="ja-JP" dirty="0"/>
              <a:t>10</a:t>
            </a:r>
            <a:r>
              <a:rPr lang="ja-JP" altLang="en-US" dirty="0"/>
              <a:t>回＋ダッシュ</a:t>
            </a:r>
            <a:r>
              <a:rPr lang="en-US" altLang="ja-JP" dirty="0"/>
              <a:t>30m</a:t>
            </a:r>
          </a:p>
          <a:p>
            <a:pPr marL="1019556" lvl="2" indent="-342900">
              <a:buFont typeface="Wingdings" panose="05000000000000000000" pitchFamily="2" charset="2"/>
              <a:buChar char="Ø"/>
            </a:pPr>
            <a:r>
              <a:rPr lang="ja-JP" altLang="en-US" dirty="0"/>
              <a:t>腿上げ</a:t>
            </a:r>
            <a:r>
              <a:rPr lang="en-US" altLang="ja-JP" dirty="0"/>
              <a:t>10</a:t>
            </a:r>
            <a:r>
              <a:rPr lang="ja-JP" altLang="en-US" dirty="0"/>
              <a:t>回＋ダッシュ</a:t>
            </a:r>
            <a:r>
              <a:rPr lang="en-US" altLang="ja-JP" dirty="0"/>
              <a:t>30m</a:t>
            </a:r>
          </a:p>
        </p:txBody>
      </p:sp>
      <p:sp>
        <p:nvSpPr>
          <p:cNvPr id="5" name="右中かっこ 4">
            <a:extLst>
              <a:ext uri="{FF2B5EF4-FFF2-40B4-BE49-F238E27FC236}">
                <a16:creationId xmlns:a16="http://schemas.microsoft.com/office/drawing/2014/main" id="{C3072F19-EA74-4258-9075-0F78E8DC3667}"/>
              </a:ext>
            </a:extLst>
          </p:cNvPr>
          <p:cNvSpPr/>
          <p:nvPr/>
        </p:nvSpPr>
        <p:spPr>
          <a:xfrm>
            <a:off x="6367445" y="5764213"/>
            <a:ext cx="145774" cy="708658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46DF114-052A-4F06-A8F1-4E7881BD3A27}"/>
              </a:ext>
            </a:extLst>
          </p:cNvPr>
          <p:cNvSpPr txBox="1"/>
          <p:nvPr/>
        </p:nvSpPr>
        <p:spPr>
          <a:xfrm>
            <a:off x="6513219" y="5933876"/>
            <a:ext cx="3670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交互に</a:t>
            </a:r>
            <a:r>
              <a:rPr kumimoji="1" lang="en-US" altLang="ja-JP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</a:t>
            </a:r>
            <a:r>
              <a:rPr kumimoji="1" lang="ja-JP" altLang="en-US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回で</a:t>
            </a:r>
            <a:r>
              <a:rPr kumimoji="1" lang="en-US" altLang="ja-JP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kumimoji="1" lang="ja-JP" altLang="en-US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ｾｯﾄ</a:t>
            </a:r>
            <a:r>
              <a:rPr kumimoji="1" lang="en-US" altLang="ja-JP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×</a:t>
            </a:r>
            <a:r>
              <a:rPr kumimoji="1" lang="ja-JP" altLang="en-US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５ｾｯﾄ　程度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79F4DD4-A756-423F-B539-4382B298B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en-US" altLang="ja-JP" noProof="0" smtClean="0"/>
              <a:t>2</a:t>
            </a:fld>
            <a:endParaRPr lang="ja-JP" altLang="en-US" noProof="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3B51E03-03A8-49D6-9832-54EB5BD2E924}"/>
              </a:ext>
            </a:extLst>
          </p:cNvPr>
          <p:cNvSpPr txBox="1"/>
          <p:nvPr/>
        </p:nvSpPr>
        <p:spPr>
          <a:xfrm>
            <a:off x="2220189" y="4570025"/>
            <a:ext cx="9256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ダッシュのやり過ぎはシンスプリント等スポーツ障害に繋がるので注意！</a:t>
            </a:r>
          </a:p>
        </p:txBody>
      </p:sp>
    </p:spTree>
    <p:extLst>
      <p:ext uri="{BB962C8B-B14F-4D97-AF65-F5344CB8AC3E}">
        <p14:creationId xmlns:p14="http://schemas.microsoft.com/office/powerpoint/2010/main" val="163714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15618" y="679174"/>
            <a:ext cx="10972800" cy="1066800"/>
          </a:xfrm>
        </p:spPr>
        <p:txBody>
          <a:bodyPr rtlCol="0"/>
          <a:lstStyle/>
          <a:p>
            <a:pPr rtl="0"/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中学生女子初心者指導のポイント　</a:t>
            </a:r>
            <a:r>
              <a:rPr lang="en-US" altLang="ja-JP" dirty="0"/>
              <a:t>Ⅱ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715617" y="1658867"/>
            <a:ext cx="10972800" cy="4788428"/>
          </a:xfrm>
        </p:spPr>
        <p:txBody>
          <a:bodyPr rtlCol="0">
            <a:normAutofit fontScale="92500" lnSpcReduction="20000"/>
          </a:bodyPr>
          <a:lstStyle/>
          <a:p>
            <a:pPr rtl="0"/>
            <a:r>
              <a:rPr lang="ja-JP" altLang="en-US" dirty="0"/>
              <a:t>まずは</a:t>
            </a:r>
            <a:r>
              <a:rPr lang="ja-JP" altLang="en-US" dirty="0">
                <a:solidFill>
                  <a:srgbClr val="FF0000"/>
                </a:solidFill>
              </a:rPr>
              <a:t>「サーブ」が入る</a:t>
            </a:r>
            <a:r>
              <a:rPr lang="ja-JP" altLang="en-US" dirty="0"/>
              <a:t>ようにしてあげれば，試合にも出れるし，モチベーション維持にも繋がる。</a:t>
            </a:r>
            <a:endParaRPr lang="en-US" altLang="ja-JP" dirty="0"/>
          </a:p>
          <a:p>
            <a:pPr rtl="0"/>
            <a:r>
              <a:rPr lang="ja-JP" altLang="en-US" dirty="0"/>
              <a:t>経験者と比較して，最も劣るのが</a:t>
            </a:r>
            <a:r>
              <a:rPr lang="ja-JP" altLang="en-US" dirty="0">
                <a:solidFill>
                  <a:srgbClr val="FF0000"/>
                </a:solidFill>
              </a:rPr>
              <a:t>「ボールの落下点に入る能力（空間認知能力）」</a:t>
            </a:r>
            <a:r>
              <a:rPr lang="ja-JP" altLang="en-US" dirty="0"/>
              <a:t>。パス・レシーブ・スパイクともに，この能力を身につけるメニューを主体に実施する。</a:t>
            </a:r>
            <a:endParaRPr lang="en-US" altLang="ja-JP" dirty="0"/>
          </a:p>
          <a:p>
            <a:pPr rtl="0"/>
            <a:r>
              <a:rPr lang="ja-JP" altLang="en-US" dirty="0"/>
              <a:t>「見本」を見せてやること。自分ができなければ，映像などを活用する。</a:t>
            </a:r>
            <a:endParaRPr lang="en-US" altLang="ja-JP" dirty="0"/>
          </a:p>
          <a:p>
            <a:pPr marL="365760" lvl="2" indent="-256032">
              <a:buClr>
                <a:schemeClr val="accent3">
                  <a:lumMod val="75000"/>
                </a:schemeClr>
              </a:buClr>
              <a:buFont typeface="Georgia"/>
              <a:buChar char="•"/>
            </a:pPr>
            <a:r>
              <a:rPr lang="ja-JP" altLang="en-US" sz="2800" dirty="0">
                <a:solidFill>
                  <a:srgbClr val="FF0000"/>
                </a:solidFill>
              </a:rPr>
              <a:t>毎日，１回は「声掛け」してあげること</a:t>
            </a:r>
            <a:r>
              <a:rPr lang="ja-JP" altLang="en-US" sz="2800" dirty="0"/>
              <a:t>。声掛けすることで，「自分は認められているんだ」と実感し，意欲的に練習を行うようになる。</a:t>
            </a:r>
            <a:endParaRPr lang="en-US" altLang="ja-JP" sz="2800" dirty="0"/>
          </a:p>
          <a:p>
            <a:pPr marL="365760" lvl="2" indent="-256032">
              <a:buClr>
                <a:schemeClr val="accent3">
                  <a:lumMod val="75000"/>
                </a:schemeClr>
              </a:buClr>
              <a:buFont typeface="Georgia"/>
              <a:buChar char="•"/>
            </a:pPr>
            <a:r>
              <a:rPr lang="ja-JP" altLang="en-US" sz="2800" dirty="0">
                <a:solidFill>
                  <a:srgbClr val="FF0000"/>
                </a:solidFill>
              </a:rPr>
              <a:t>思春期であるため，些細なことで傷ついたりしてしまう</a:t>
            </a:r>
            <a:r>
              <a:rPr lang="ja-JP" altLang="en-US" sz="2800" dirty="0"/>
              <a:t>。また，チーム内の人間関係にも配慮が必要。</a:t>
            </a:r>
          </a:p>
          <a:p>
            <a:pPr marL="1019556" lvl="2" indent="-342900">
              <a:buFont typeface="Wingdings" panose="05000000000000000000" pitchFamily="2" charset="2"/>
              <a:buChar char="Ø"/>
            </a:pPr>
            <a:r>
              <a:rPr lang="ja-JP" altLang="en-US" dirty="0"/>
              <a:t>「おかしいな」と感じたら，個別に面談するのはもちろん，場合によっては指導者立会のもとミーティング（話し合い）を実施することが肝要。トラブルとなった両者の言い分</a:t>
            </a:r>
            <a:endParaRPr lang="en-US" altLang="ja-JP" dirty="0"/>
          </a:p>
          <a:p>
            <a:pPr marL="676656" lvl="2" indent="0">
              <a:buNone/>
            </a:pPr>
            <a:r>
              <a:rPr lang="ja-JP" altLang="en-US" dirty="0"/>
              <a:t>　　を聞き取りした上で，客観的に判断し対応すること。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D1C1674-B79B-4372-A797-A8E0A110B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en-US" altLang="ja-JP" noProof="0" smtClean="0"/>
              <a:t>3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123073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個別スキル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トレーニングのポイント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marL="109728" indent="0" rtl="0">
              <a:buNone/>
            </a:pP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１．サーブ（フローター</a:t>
            </a:r>
            <a:r>
              <a:rPr lang="ja-JP" altLang="en-US" dirty="0"/>
              <a:t>サーブ</a:t>
            </a:r>
            <a:r>
              <a:rPr lang="en-US" altLang="ja-JP" dirty="0"/>
              <a:t>)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411480" lvl="1" indent="0" rtl="0">
              <a:buNone/>
            </a:pP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09728" indent="0" rtl="0">
              <a:buNone/>
            </a:pP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２．オーバーパス，アンダーパス，ディグ，レセプション</a:t>
            </a:r>
          </a:p>
          <a:p>
            <a:pPr marL="411480" lvl="1" indent="0" rtl="0">
              <a:buNone/>
            </a:pP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09728" indent="0" rtl="0">
              <a:buNone/>
            </a:pPr>
            <a:r>
              <a:rPr lang="ja-JP" altLang="en-US" dirty="0"/>
              <a:t>３．スパイク，ブロック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1" rtl="0"/>
            <a:endParaRPr lang="ja-JP" altLang="en-US" sz="2800" dirty="0"/>
          </a:p>
          <a:p>
            <a:pPr marL="109728" indent="0" rtl="0">
              <a:buNone/>
            </a:pPr>
            <a:r>
              <a:rPr lang="ja-JP" altLang="en-US" dirty="0"/>
              <a:t>４．試合勘の育成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D33C6D5-4ACC-45AB-AE67-D07BF3FD1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en-US" altLang="ja-JP" noProof="0" smtClean="0"/>
              <a:t>4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99786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26831" y="596490"/>
            <a:ext cx="10972800" cy="1066800"/>
          </a:xfrm>
        </p:spPr>
        <p:txBody>
          <a:bodyPr rtlCol="0"/>
          <a:lstStyle/>
          <a:p>
            <a:pPr rtl="0"/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１．サーブ（フローターサーブ）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09600" y="1663290"/>
            <a:ext cx="10972800" cy="4454808"/>
          </a:xfrm>
        </p:spPr>
        <p:txBody>
          <a:bodyPr rtlCol="0">
            <a:normAutofit fontScale="92500" lnSpcReduction="20000"/>
          </a:bodyPr>
          <a:lstStyle/>
          <a:p>
            <a:pPr rtl="0"/>
            <a:r>
              <a:rPr lang="ja-JP" altLang="en-US" dirty="0"/>
              <a:t>初心者へのサーブ導入段階では，基本動作がスパイク動作に似ているため，</a:t>
            </a:r>
            <a:r>
              <a:rPr lang="ja-JP" altLang="en-US" dirty="0">
                <a:solidFill>
                  <a:srgbClr val="FF0000"/>
                </a:solidFill>
              </a:rPr>
              <a:t>フローターサーブが有効</a:t>
            </a:r>
            <a:r>
              <a:rPr lang="ja-JP" altLang="en-US" dirty="0"/>
              <a:t>。</a:t>
            </a:r>
            <a:endParaRPr lang="en-US" altLang="ja-JP" dirty="0"/>
          </a:p>
          <a:p>
            <a:pPr rtl="0"/>
            <a:r>
              <a:rPr lang="ja-JP" altLang="en-US" dirty="0"/>
              <a:t>投擲動作ができない場合，テニスボールを使い，野球のピッチャーのフォームで壁に向かって投げる練習から始める。</a:t>
            </a:r>
            <a:r>
              <a:rPr lang="en-US" altLang="ja-JP" dirty="0"/>
              <a:t>15</a:t>
            </a:r>
            <a:r>
              <a:rPr lang="ja-JP" altLang="en-US" dirty="0"/>
              <a:t>ｍほどの距離で，ボールがすっぽ抜けずに投げられるようになるまで（ストライクを投げられるようになるまで）繰り返す。</a:t>
            </a:r>
            <a:endParaRPr lang="en-US" altLang="ja-JP" dirty="0"/>
          </a:p>
          <a:p>
            <a:pPr rtl="0"/>
            <a:r>
              <a:rPr lang="ja-JP" altLang="en-US" dirty="0"/>
              <a:t>投げられるようになったら，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立膝（利き腕と反対側の膝を立てる）で，トスを利き腕の肩の前（右利きなら「１時」の位置）あたりに上げてサーブ。ネットを超えるようになるのが目標（経験者でもなかなか超えない）。トスアップの練習にもなる。</a:t>
            </a:r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rtl="0"/>
            <a:r>
              <a:rPr lang="ja-JP" altLang="en-US" dirty="0"/>
              <a:t>最初は，手を広げ，手根部に当てるのが難しいので，「グー」で打たせる。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rtl="0"/>
            <a:r>
              <a:rPr lang="ja-JP" altLang="en-US" dirty="0"/>
              <a:t>上半身の「ひねり」を使って打てているか，トスの位置が正しい位置に上がっているかが指導のポイント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58B61E0-7D82-4333-BD60-E5699EA71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en-US" altLang="ja-JP" noProof="0" smtClean="0"/>
              <a:t>5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8488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429473"/>
            <a:ext cx="10972800" cy="1066800"/>
          </a:xfrm>
        </p:spPr>
        <p:txBody>
          <a:bodyPr rtlCol="0"/>
          <a:lstStyle/>
          <a:p>
            <a:pPr rtl="0"/>
            <a: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lang="ja-JP" altLang="en-US" dirty="0"/>
              <a:t>．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オーバーパス・アンダーパス　</a:t>
            </a:r>
            <a: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Ⅰ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76873" y="2089823"/>
            <a:ext cx="11109588" cy="4520204"/>
          </a:xfrm>
        </p:spPr>
        <p:txBody>
          <a:bodyPr rtlCol="0">
            <a:normAutofit fontScale="85000" lnSpcReduction="20000"/>
          </a:bodyPr>
          <a:lstStyle/>
          <a:p>
            <a:pPr marL="109728" indent="0" rtl="0">
              <a:buNone/>
            </a:pPr>
            <a:r>
              <a:rPr lang="ja-JP" altLang="en-US" dirty="0"/>
              <a:t>（１）オーバーパス・アンダーパス</a:t>
            </a:r>
            <a:endParaRPr lang="en-US" altLang="ja-JP" dirty="0"/>
          </a:p>
          <a:p>
            <a:pPr marL="109728" indent="0" rtl="0">
              <a:buNone/>
            </a:pP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　　①オーバーパスのポイント</a:t>
            </a:r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09728" indent="0" rtl="0">
              <a:buNone/>
            </a:pPr>
            <a:r>
              <a:rPr lang="ja-JP" altLang="en-US" dirty="0"/>
              <a:t>　　　・ボールを飛ばす指は「人差し指」「中指」であること、「親指」はボールを支える指で</a:t>
            </a:r>
            <a:endParaRPr lang="en-US" altLang="ja-JP" dirty="0"/>
          </a:p>
          <a:p>
            <a:pPr marL="109728" indent="0" rtl="0">
              <a:buNone/>
            </a:pPr>
            <a:r>
              <a:rPr lang="ja-JP" altLang="en-US" dirty="0"/>
              <a:t>　　　　あることをまず指導。人差し指・中指の２本で一本切りの練習がおすすめ。最初</a:t>
            </a:r>
            <a:endParaRPr lang="en-US" altLang="ja-JP" dirty="0"/>
          </a:p>
          <a:p>
            <a:pPr marL="109728" indent="0" rtl="0">
              <a:buNone/>
            </a:pPr>
            <a:r>
              <a:rPr lang="ja-JP" altLang="en-US" dirty="0"/>
              <a:t>　　　　はうまく出来ないが、</a:t>
            </a:r>
            <a:r>
              <a:rPr lang="ja-JP" altLang="en-US" dirty="0">
                <a:solidFill>
                  <a:srgbClr val="FF0000"/>
                </a:solidFill>
              </a:rPr>
              <a:t>できるようになるとパス力も自然に身につく</a:t>
            </a:r>
            <a:r>
              <a:rPr lang="ja-JP" altLang="en-US" dirty="0"/>
              <a:t>。</a:t>
            </a:r>
            <a:endParaRPr lang="en-US" altLang="ja-JP" dirty="0"/>
          </a:p>
          <a:p>
            <a:pPr marL="109728" indent="0" rtl="0">
              <a:buNone/>
            </a:pPr>
            <a:r>
              <a:rPr lang="ja-JP" altLang="en-US" dirty="0"/>
              <a:t>　　　・ボールを捉える位置がどうしても「顔の前」になってしまうので，「頭の上で」と指導する。</a:t>
            </a:r>
            <a:endParaRPr lang="en-US" altLang="ja-JP" dirty="0"/>
          </a:p>
          <a:p>
            <a:pPr marL="109728" indent="0" rtl="0">
              <a:buNone/>
            </a:pPr>
            <a:r>
              <a:rPr lang="ja-JP" altLang="en-US" dirty="0"/>
              <a:t>　　　・できないからといって，</a:t>
            </a:r>
            <a:r>
              <a:rPr lang="ja-JP" altLang="en-US" dirty="0">
                <a:solidFill>
                  <a:srgbClr val="FF0000"/>
                </a:solidFill>
              </a:rPr>
              <a:t>キャッチパスは</a:t>
            </a:r>
            <a:r>
              <a:rPr lang="en-US" altLang="ja-JP" dirty="0">
                <a:solidFill>
                  <a:srgbClr val="FF0000"/>
                </a:solidFill>
              </a:rPr>
              <a:t>NG</a:t>
            </a:r>
            <a:r>
              <a:rPr lang="ja-JP" altLang="en-US" dirty="0"/>
              <a:t>。「持つパス」が染み付いてしまい，修正</a:t>
            </a:r>
            <a:endParaRPr lang="en-US" altLang="ja-JP" dirty="0"/>
          </a:p>
          <a:p>
            <a:pPr marL="109728" indent="0" rtl="0">
              <a:buNone/>
            </a:pPr>
            <a:r>
              <a:rPr lang="ja-JP" altLang="en-US" dirty="0"/>
              <a:t>　　　　に時間がかかる。</a:t>
            </a:r>
            <a:endParaRPr lang="en-US" altLang="ja-JP" dirty="0"/>
          </a:p>
          <a:p>
            <a:pPr marL="109728" indent="0" rtl="0">
              <a:buNone/>
            </a:pP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　　②アンダーパスのポイント</a:t>
            </a:r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09728" indent="0" rtl="0">
              <a:buNone/>
            </a:pPr>
            <a:r>
              <a:rPr lang="ja-JP" altLang="en-US" dirty="0"/>
              <a:t>　　　・初心者はどうしても，</a:t>
            </a:r>
            <a:r>
              <a:rPr lang="ja-JP" altLang="en-US" dirty="0">
                <a:solidFill>
                  <a:srgbClr val="FF0000"/>
                </a:solidFill>
              </a:rPr>
              <a:t>「手を組む」ことに気を取られてしまい</a:t>
            </a:r>
            <a:r>
              <a:rPr lang="ja-JP" altLang="en-US" dirty="0"/>
              <a:t>，</a:t>
            </a:r>
            <a:r>
              <a:rPr lang="ja-JP" altLang="en-US" dirty="0">
                <a:solidFill>
                  <a:srgbClr val="FF0000"/>
                </a:solidFill>
              </a:rPr>
              <a:t>組むのが早くなり，</a:t>
            </a:r>
            <a:endParaRPr lang="en-US" altLang="ja-JP" dirty="0">
              <a:solidFill>
                <a:srgbClr val="FF0000"/>
              </a:solidFill>
            </a:endParaRPr>
          </a:p>
          <a:p>
            <a:pPr marL="109728" indent="0" rtl="0">
              <a:buNone/>
            </a:pPr>
            <a:r>
              <a:rPr lang="ja-JP" altLang="en-US" dirty="0">
                <a:solidFill>
                  <a:srgbClr val="FF0000"/>
                </a:solidFill>
              </a:rPr>
              <a:t>　　　　結果的に「手を早く組み下から振り上げる」</a:t>
            </a:r>
            <a:r>
              <a:rPr lang="ja-JP" altLang="en-US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動作となってしまう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。面を作ることを最</a:t>
            </a:r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09728" indent="0" rtl="0">
              <a:buNone/>
            </a:pPr>
            <a:r>
              <a:rPr lang="ja-JP" altLang="en-US" dirty="0"/>
              <a:t>　　　　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初に意識させるために，「棒」</a:t>
            </a:r>
            <a:r>
              <a:rPr lang="en-US" altLang="ja-JP" baseline="30000" dirty="0"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を握らせてパスさせるとよい。</a:t>
            </a:r>
          </a:p>
          <a:p>
            <a:pPr marL="109728" indent="0" rtl="0">
              <a:buNone/>
            </a:pPr>
            <a:r>
              <a:rPr lang="ja-JP" altLang="en-US" dirty="0"/>
              <a:t>　　　　</a:t>
            </a:r>
            <a:r>
              <a:rPr lang="en-US" altLang="ja-JP" dirty="0"/>
              <a:t>※</a:t>
            </a:r>
            <a:r>
              <a:rPr lang="ja-JP" altLang="en-US" dirty="0"/>
              <a:t>直径２㌢～３㌢程度の塩ビパイプを切ったもの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3BC882FE-8392-437E-B6AD-9F2FCA13D3C7}"/>
              </a:ext>
            </a:extLst>
          </p:cNvPr>
          <p:cNvSpPr txBox="1">
            <a:spLocks/>
          </p:cNvSpPr>
          <p:nvPr/>
        </p:nvSpPr>
        <p:spPr>
          <a:xfrm>
            <a:off x="609600" y="1267735"/>
            <a:ext cx="10972800" cy="922825"/>
          </a:xfrm>
          <a:prstGeom prst="rect">
            <a:avLst/>
          </a:prstGeom>
        </p:spPr>
        <p:txBody>
          <a:bodyPr vert="horz" rtlCol="0">
            <a:normAutofit lnSpcReduction="10000"/>
          </a:bodyPr>
          <a:lstStyle>
            <a:lvl1pPr marL="365760" indent="-256032" algn="l" rtl="0" eaLnBrk="1" latinLnBrk="0" hangingPunct="1">
              <a:spcBef>
                <a:spcPts val="300"/>
              </a:spcBef>
              <a:buClr>
                <a:schemeClr val="accent3">
                  <a:lumMod val="75000"/>
                </a:schemeClr>
              </a:buClr>
              <a:buFont typeface="Georgia"/>
              <a:buChar char="•"/>
              <a:defRPr kumimoji="1" sz="2800" kern="120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>
                  <a:lumMod val="75000"/>
                </a:schemeClr>
              </a:buClr>
              <a:buFont typeface="Georgia"/>
              <a:buChar char="▫"/>
              <a:defRPr kumimoji="1" sz="2600" kern="120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Char char=""/>
              <a:defRPr kumimoji="1" sz="2400" kern="120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Char char=""/>
              <a:defRPr kumimoji="1" sz="2200" kern="120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Char char=""/>
              <a:defRPr kumimoji="1" sz="2000" kern="120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Char char=""/>
              <a:defRPr kumimoji="1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Char char=""/>
              <a:defRPr kumimoji="1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Char char=""/>
              <a:defRPr kumimoji="1"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Char char=""/>
              <a:defRPr kumimoji="1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>
              <a:buNone/>
            </a:pPr>
            <a:r>
              <a:rPr lang="en-US" altLang="ja-JP" dirty="0"/>
              <a:t>※</a:t>
            </a:r>
            <a:r>
              <a:rPr lang="ja-JP" altLang="en-US" dirty="0">
                <a:solidFill>
                  <a:srgbClr val="FF0000"/>
                </a:solidFill>
              </a:rPr>
              <a:t>必ず経験者</a:t>
            </a:r>
            <a:r>
              <a:rPr lang="en-US" altLang="ja-JP" dirty="0">
                <a:solidFill>
                  <a:srgbClr val="FF0000"/>
                </a:solidFill>
              </a:rPr>
              <a:t>(</a:t>
            </a:r>
            <a:r>
              <a:rPr lang="ja-JP" altLang="en-US" dirty="0">
                <a:solidFill>
                  <a:srgbClr val="FF0000"/>
                </a:solidFill>
              </a:rPr>
              <a:t>上級生</a:t>
            </a:r>
            <a:r>
              <a:rPr lang="en-US" altLang="ja-JP" dirty="0">
                <a:solidFill>
                  <a:srgbClr val="FF0000"/>
                </a:solidFill>
              </a:rPr>
              <a:t>)</a:t>
            </a:r>
            <a:r>
              <a:rPr lang="ja-JP" altLang="en-US" dirty="0">
                <a:solidFill>
                  <a:srgbClr val="FF0000"/>
                </a:solidFill>
              </a:rPr>
              <a:t>とペアを組み</a:t>
            </a:r>
            <a:r>
              <a:rPr lang="ja-JP" altLang="en-US" dirty="0"/>
              <a:t>練習。経験者にとっても，初心者を指導することにより，自分の技術を見直せるきっかけとなる。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2DB7715-C093-42D3-8968-04624FDD8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en-US" altLang="ja-JP" noProof="0" smtClean="0"/>
              <a:t>6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04608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599" y="506223"/>
            <a:ext cx="10972800" cy="1066800"/>
          </a:xfrm>
        </p:spPr>
        <p:txBody>
          <a:bodyPr rtlCol="0">
            <a:normAutofit fontScale="90000"/>
          </a:bodyPr>
          <a:lstStyle/>
          <a:p>
            <a:pPr rtl="0"/>
            <a:r>
              <a:rPr lang="ja-JP" altLang="en-US" dirty="0"/>
              <a:t>２．オーバーパス・アンダーパス　</a:t>
            </a:r>
            <a:r>
              <a:rPr lang="en-US" altLang="ja-JP" dirty="0"/>
              <a:t>Ⅱ</a:t>
            </a:r>
            <a:br>
              <a:rPr lang="en-US" altLang="ja-JP" dirty="0"/>
            </a:br>
            <a:r>
              <a:rPr lang="ja-JP" altLang="en-US" dirty="0"/>
              <a:t>（上達を早めるメニューの紹介）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テキスト プレースホルダー 3"/>
          <p:cNvSpPr>
            <a:spLocks noGrp="1"/>
          </p:cNvSpPr>
          <p:nvPr>
            <p:ph sz="half" idx="1"/>
          </p:nvPr>
        </p:nvSpPr>
        <p:spPr>
          <a:xfrm>
            <a:off x="609599" y="1612469"/>
            <a:ext cx="11176862" cy="4739308"/>
          </a:xfrm>
        </p:spPr>
        <p:txBody>
          <a:bodyPr rtlCol="0">
            <a:normAutofit lnSpcReduction="10000"/>
          </a:bodyPr>
          <a:lstStyle/>
          <a:p>
            <a:pPr marL="109728" indent="0" rtl="0">
              <a:buNone/>
            </a:pPr>
            <a:r>
              <a:rPr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（１）オーバーパス </a:t>
            </a:r>
          </a:p>
          <a:p>
            <a:pPr marL="109728" indent="0" rtl="0">
              <a:buNone/>
            </a:pPr>
            <a:r>
              <a:rPr lang="ja-JP" altLang="en-US" sz="2800" dirty="0"/>
              <a:t>　　・対人パス　２本指（一本切り）</a:t>
            </a:r>
            <a:endParaRPr lang="en-US" altLang="ja-JP" sz="2800" dirty="0"/>
          </a:p>
          <a:p>
            <a:pPr marL="109728" indent="0" rtl="0">
              <a:buNone/>
            </a:pPr>
            <a:r>
              <a:rPr lang="ja-JP" altLang="en-US" sz="2800" dirty="0"/>
              <a:t>　　</a:t>
            </a:r>
            <a:r>
              <a:rPr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・対人パス　直上</a:t>
            </a:r>
            <a:r>
              <a:rPr lang="en-US" altLang="ja-JP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20</a:t>
            </a:r>
            <a:r>
              <a:rPr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㌢＋パス</a:t>
            </a:r>
            <a:r>
              <a:rPr lang="ja-JP" altLang="en-US" sz="2800" dirty="0"/>
              <a:t>　</a:t>
            </a:r>
            <a:endParaRPr lang="en-US" altLang="ja-JP" sz="2800" dirty="0"/>
          </a:p>
          <a:p>
            <a:pPr marL="109728" indent="0" rtl="0">
              <a:buNone/>
            </a:pPr>
            <a:r>
              <a:rPr lang="ja-JP" altLang="en-US" sz="2800" dirty="0"/>
              <a:t>　　・一人パス　スキップしながら直上・直上バック</a:t>
            </a:r>
            <a:r>
              <a:rPr lang="en-US" altLang="ja-JP" sz="2800" dirty="0"/>
              <a:t>9</a:t>
            </a:r>
            <a:r>
              <a:rPr lang="ja-JP" altLang="en-US" sz="2800" dirty="0"/>
              <a:t>ｍ往復</a:t>
            </a:r>
            <a:endParaRPr lang="en-US" altLang="ja-JP" sz="2800" dirty="0"/>
          </a:p>
          <a:p>
            <a:pPr marL="109728" indent="0" rtl="0">
              <a:buNone/>
            </a:pPr>
            <a:r>
              <a:rPr lang="ja-JP" altLang="en-US" sz="2800" dirty="0"/>
              <a:t>　　・一人パス　直上オーバー</a:t>
            </a:r>
            <a:r>
              <a:rPr lang="en-US" altLang="ja-JP" sz="2800" dirty="0"/>
              <a:t>(</a:t>
            </a:r>
            <a:r>
              <a:rPr lang="ja-JP" altLang="en-US" sz="2800" dirty="0"/>
              <a:t>数メートル上げる）　</a:t>
            </a:r>
            <a:endParaRPr lang="en-US" altLang="ja-JP" sz="2800" dirty="0"/>
          </a:p>
          <a:p>
            <a:pPr marL="109728" indent="0" rtl="0">
              <a:buNone/>
            </a:pPr>
            <a:r>
              <a:rPr lang="ja-JP" altLang="en-US" sz="2800" dirty="0"/>
              <a:t>（２）アンダーパス</a:t>
            </a:r>
            <a:endParaRPr lang="en-US" altLang="ja-JP" sz="2800" dirty="0"/>
          </a:p>
          <a:p>
            <a:pPr marL="109728" indent="0" rtl="0">
              <a:buNone/>
            </a:pPr>
            <a:r>
              <a:rPr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　　・対人パス　面当て</a:t>
            </a:r>
            <a:endParaRPr lang="en-US" altLang="ja-JP" sz="2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09728" indent="0" rtl="0">
              <a:buNone/>
            </a:pPr>
            <a:r>
              <a:rPr lang="ja-JP" altLang="en-US" sz="2800" dirty="0"/>
              <a:t>　　・対人パス　後方から前方に走りながら（２</a:t>
            </a:r>
            <a:r>
              <a:rPr lang="en-US" altLang="ja-JP" sz="2800" dirty="0"/>
              <a:t>m</a:t>
            </a:r>
            <a:r>
              <a:rPr lang="ja-JP" altLang="en-US" sz="2800" dirty="0"/>
              <a:t>程度）パス</a:t>
            </a:r>
            <a:r>
              <a:rPr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手を振らなくて</a:t>
            </a:r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09728" indent="0" rtl="0">
              <a:buNone/>
            </a:pPr>
            <a:r>
              <a:rPr lang="ja-JP" altLang="en-US" dirty="0"/>
              <a:t>　　　　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もボールは飛ぶことを体感させる。</a:t>
            </a:r>
            <a:r>
              <a:rPr lang="ja-JP" altLang="en-US" dirty="0"/>
              <a:t>必ず「棒」を持って行う。</a:t>
            </a:r>
            <a:endParaRPr lang="en-US" altLang="ja-JP" dirty="0"/>
          </a:p>
          <a:p>
            <a:pPr marL="109728" indent="0" rtl="0">
              <a:buNone/>
            </a:pP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</a:t>
            </a:r>
            <a:r>
              <a:rPr lang="ja-JP" altLang="en-US" sz="2800" dirty="0"/>
              <a:t>・ネット越しボール出し　股くぐり（股下にボールを通す）</a:t>
            </a:r>
            <a:endParaRPr lang="en-US" altLang="ja-JP" sz="2800" dirty="0"/>
          </a:p>
          <a:p>
            <a:pPr marL="109728" indent="0" rtl="0">
              <a:buNone/>
            </a:pPr>
            <a:r>
              <a:rPr lang="ja-JP" altLang="en-US" sz="2800" dirty="0"/>
              <a:t>　　・ネット越しボール出し　ネット当て　　　　　　　　　</a:t>
            </a:r>
            <a:r>
              <a:rPr lang="en-US" altLang="ja-JP" dirty="0"/>
              <a:t>※</a:t>
            </a:r>
            <a:r>
              <a:rPr lang="ja-JP" altLang="en-US" dirty="0"/>
              <a:t>ともにレセプションの練習にも最適</a:t>
            </a:r>
          </a:p>
          <a:p>
            <a:pPr rtl="0"/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08B6BCDF-EEF9-4829-BB4A-8699BC4E1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en-US" altLang="ja-JP" noProof="0" smtClean="0"/>
              <a:t>7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11993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480049"/>
            <a:ext cx="10972800" cy="1066800"/>
          </a:xfrm>
        </p:spPr>
        <p:txBody>
          <a:bodyPr rtlCol="0"/>
          <a:lstStyle/>
          <a:p>
            <a:pPr rtl="0"/>
            <a:r>
              <a:rPr lang="ja-JP" altLang="en-US" dirty="0"/>
              <a:t>３．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スパイク，ブロック　</a:t>
            </a:r>
            <a: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Ⅰ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09600" y="1658866"/>
            <a:ext cx="10972800" cy="4861203"/>
          </a:xfrm>
        </p:spPr>
        <p:txBody>
          <a:bodyPr rtlCol="0">
            <a:normAutofit lnSpcReduction="10000"/>
          </a:bodyPr>
          <a:lstStyle/>
          <a:p>
            <a:pPr marL="109728" indent="0" rtl="0">
              <a:buNone/>
            </a:pPr>
            <a:r>
              <a:rPr lang="ja-JP" altLang="en-US" dirty="0"/>
              <a:t>（１）スパイクのポイント</a:t>
            </a:r>
            <a:endParaRPr lang="en-US" altLang="ja-JP" dirty="0"/>
          </a:p>
          <a:p>
            <a:pPr marL="109728" indent="0" rtl="0">
              <a:buNone/>
            </a:pPr>
            <a:r>
              <a:rPr lang="ja-JP" altLang="en-US" dirty="0"/>
              <a:t>　　・最初は助走ができているかどうかにはこだわらず，とにかく「相手コート</a:t>
            </a:r>
            <a:endParaRPr lang="en-US" altLang="ja-JP" dirty="0"/>
          </a:p>
          <a:p>
            <a:pPr marL="109728" indent="0" rtl="0">
              <a:buNone/>
            </a:pPr>
            <a:r>
              <a:rPr lang="ja-JP" altLang="en-US" dirty="0"/>
              <a:t>　　　にボールを入れる喜び」を経験させる。</a:t>
            </a:r>
            <a:endParaRPr lang="en-US" altLang="ja-JP" dirty="0"/>
          </a:p>
          <a:p>
            <a:pPr marL="109728" indent="0" rtl="0">
              <a:buNone/>
            </a:pPr>
            <a:r>
              <a:rPr lang="ja-JP" altLang="en-US" dirty="0"/>
              <a:t>　　・同時に，個別メニューで，「１歩助走⇒２歩助走⇒３歩助走」を</a:t>
            </a:r>
            <a:endParaRPr lang="en-US" altLang="ja-JP" dirty="0"/>
          </a:p>
          <a:p>
            <a:pPr marL="109728" indent="0" rtl="0">
              <a:buNone/>
            </a:pPr>
            <a:r>
              <a:rPr lang="ja-JP" altLang="en-US" dirty="0"/>
              <a:t>　　　ボールがない状態で，コートを往復させ体に染み付ける。</a:t>
            </a:r>
            <a:endParaRPr lang="en-US" altLang="ja-JP" dirty="0"/>
          </a:p>
          <a:p>
            <a:pPr marL="109728" indent="0" rtl="0">
              <a:buNone/>
            </a:pPr>
            <a:r>
              <a:rPr lang="ja-JP" altLang="en-US" dirty="0"/>
              <a:t>（２）ブロックのポイント</a:t>
            </a:r>
            <a:r>
              <a:rPr lang="ja-JP" altLang="en-US" dirty="0">
                <a:solidFill>
                  <a:srgbClr val="FF0000"/>
                </a:solidFill>
              </a:rPr>
              <a:t>（ブロックはステップからです！）</a:t>
            </a:r>
            <a:endParaRPr lang="en-US" altLang="ja-JP" dirty="0">
              <a:solidFill>
                <a:srgbClr val="FF0000"/>
              </a:solidFill>
            </a:endParaRPr>
          </a:p>
          <a:p>
            <a:pPr marL="109728" indent="0" rtl="0">
              <a:buNone/>
            </a:pPr>
            <a:r>
              <a:rPr lang="ja-JP" altLang="en-US" dirty="0"/>
              <a:t>　　・サイドステップ，サイド⇒クロス，サイド⇒サイド⇒クロス　の３ステップを</a:t>
            </a:r>
            <a:endParaRPr lang="en-US" altLang="ja-JP" dirty="0"/>
          </a:p>
          <a:p>
            <a:pPr marL="109728" indent="0" rtl="0">
              <a:buNone/>
            </a:pPr>
            <a:r>
              <a:rPr lang="ja-JP" altLang="en-US" dirty="0"/>
              <a:t>　　　できるように。</a:t>
            </a:r>
            <a:r>
              <a:rPr lang="ja-JP" altLang="en-US" dirty="0">
                <a:solidFill>
                  <a:srgbClr val="FF0000"/>
                </a:solidFill>
              </a:rPr>
              <a:t>この時，手の形や上げ方にはこだわらない。</a:t>
            </a:r>
            <a:r>
              <a:rPr lang="ja-JP" altLang="en-US" dirty="0"/>
              <a:t>（初心者は</a:t>
            </a:r>
            <a:endParaRPr lang="en-US" altLang="ja-JP" dirty="0"/>
          </a:p>
          <a:p>
            <a:pPr marL="109728" indent="0" rtl="0">
              <a:buNone/>
            </a:pPr>
            <a:r>
              <a:rPr lang="ja-JP" altLang="en-US" dirty="0"/>
              <a:t>　　　同時に複数の動作を行うのは困難）</a:t>
            </a:r>
            <a:endParaRPr lang="en-US" altLang="ja-JP" dirty="0"/>
          </a:p>
          <a:p>
            <a:pPr marL="109728" indent="0" rtl="0">
              <a:buNone/>
            </a:pPr>
            <a:r>
              <a:rPr lang="ja-JP" altLang="en-US" dirty="0"/>
              <a:t>　　・手の形は，ジャンプせずに対人形式で打ったボールをブロックすることで</a:t>
            </a:r>
            <a:endParaRPr lang="en-US" altLang="ja-JP" dirty="0"/>
          </a:p>
          <a:p>
            <a:pPr marL="109728" indent="0" rtl="0">
              <a:buNone/>
            </a:pPr>
            <a:r>
              <a:rPr lang="ja-JP" altLang="en-US" dirty="0"/>
              <a:t>　　　覚えさせる。</a:t>
            </a:r>
            <a:endParaRPr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A36DD70-6C10-44C4-933B-D0B2C59BA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en-US" altLang="ja-JP" noProof="0" smtClean="0"/>
              <a:t>8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155348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タイトル 1">
            <a:extLst>
              <a:ext uri="{FF2B5EF4-FFF2-40B4-BE49-F238E27FC236}">
                <a16:creationId xmlns:a16="http://schemas.microsoft.com/office/drawing/2014/main" id="{59289ECC-BB41-459F-9C04-125F99C9C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576612"/>
            <a:ext cx="10972800" cy="1066800"/>
          </a:xfrm>
        </p:spPr>
        <p:txBody>
          <a:bodyPr rtlCol="0">
            <a:normAutofit fontScale="90000"/>
          </a:bodyPr>
          <a:lstStyle/>
          <a:p>
            <a:pPr rtl="0"/>
            <a:r>
              <a:rPr lang="ja-JP" altLang="en-US" dirty="0"/>
              <a:t>３．スパイク，ブロック　</a:t>
            </a:r>
            <a:r>
              <a:rPr lang="en-US" altLang="ja-JP" dirty="0"/>
              <a:t>Ⅱ</a:t>
            </a:r>
            <a:br>
              <a:rPr lang="en-US" altLang="ja-JP" dirty="0"/>
            </a:br>
            <a:r>
              <a:rPr lang="ja-JP" altLang="en-US" dirty="0"/>
              <a:t>（上達を早めるメニューの紹介）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テキスト プレースホルダー 3">
            <a:extLst>
              <a:ext uri="{FF2B5EF4-FFF2-40B4-BE49-F238E27FC236}">
                <a16:creationId xmlns:a16="http://schemas.microsoft.com/office/drawing/2014/main" id="{AA1CC781-13DC-4757-A8D4-AEED382332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599" y="1851992"/>
            <a:ext cx="11391901" cy="4866860"/>
          </a:xfrm>
        </p:spPr>
        <p:txBody>
          <a:bodyPr rtlCol="0">
            <a:normAutofit/>
          </a:bodyPr>
          <a:lstStyle/>
          <a:p>
            <a:pPr marL="109728" indent="0" rtl="0">
              <a:buNone/>
            </a:pPr>
            <a:r>
              <a:rPr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（１）スパイク</a:t>
            </a:r>
          </a:p>
          <a:p>
            <a:pPr marL="109728" indent="0" rtl="0">
              <a:buNone/>
            </a:pPr>
            <a:r>
              <a:rPr lang="ja-JP" altLang="en-US" sz="2800" dirty="0"/>
              <a:t>　　・指導者手投げトスを「ヘディング」して相手コートに返す</a:t>
            </a:r>
            <a:endParaRPr lang="en-US" altLang="ja-JP" sz="2800" dirty="0"/>
          </a:p>
          <a:p>
            <a:pPr marL="109728" indent="0" rtl="0">
              <a:buNone/>
            </a:pPr>
            <a:r>
              <a:rPr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　　・指導者手投げトスを「プッシュ」して相手コートに返す　</a:t>
            </a:r>
            <a: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落下点に入る練習</a:t>
            </a:r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09728" indent="0" rtl="0">
              <a:buNone/>
            </a:pPr>
            <a:r>
              <a:rPr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　　・ジャンプサーブの要領で，自分でトスして打つ。</a:t>
            </a:r>
            <a:r>
              <a:rPr lang="ja-JP" altLang="en-US" sz="2800" dirty="0"/>
              <a:t>　</a:t>
            </a:r>
            <a:r>
              <a:rPr lang="en-US" altLang="ja-JP" dirty="0"/>
              <a:t>※</a:t>
            </a:r>
            <a:r>
              <a:rPr lang="ja-JP" altLang="en-US" dirty="0"/>
              <a:t>助走の最後の１歩の幅が，肩</a:t>
            </a:r>
            <a:endParaRPr lang="en-US" altLang="ja-JP" dirty="0"/>
          </a:p>
          <a:p>
            <a:pPr marL="109728" indent="0" rtl="0">
              <a:buNone/>
            </a:pPr>
            <a:r>
              <a:rPr lang="ja-JP" altLang="en-US" dirty="0"/>
              <a:t>　　　　幅程度に広がっているかどうかを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重点的に指導。難しく，経験者のようには出来ないが，結果として</a:t>
            </a:r>
            <a:r>
              <a:rPr lang="ja-JP" altLang="en-US" dirty="0"/>
              <a:t>上</a:t>
            </a:r>
            <a:endParaRPr lang="en-US" altLang="ja-JP" dirty="0"/>
          </a:p>
          <a:p>
            <a:pPr marL="109728" indent="0" rtl="0">
              <a:buNone/>
            </a:pPr>
            <a:r>
              <a:rPr lang="ja-JP" altLang="en-US" dirty="0"/>
              <a:t>　　　　達が早くなる。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09728" indent="0" rtl="0">
              <a:buNone/>
            </a:pPr>
            <a:r>
              <a:rPr lang="ja-JP" altLang="en-US" sz="2800" dirty="0"/>
              <a:t>（２）ブロック</a:t>
            </a:r>
            <a:endParaRPr lang="en-US" altLang="ja-JP" sz="2800" dirty="0"/>
          </a:p>
          <a:p>
            <a:pPr marL="109728" indent="0" rtl="0">
              <a:buNone/>
            </a:pPr>
            <a:r>
              <a:rPr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　　・ネットを下げ（２</a:t>
            </a:r>
            <a:r>
              <a:rPr lang="en-US" altLang="ja-JP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m</a:t>
            </a:r>
            <a:r>
              <a:rPr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程度），軽くジャンプして相手スパイクをブロック</a:t>
            </a:r>
            <a:endParaRPr lang="en-US" altLang="ja-JP" sz="2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09728" indent="0" rtl="0">
              <a:buNone/>
            </a:pPr>
            <a:r>
              <a:rPr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（３人１組，トスはブロッカー後方からあげる）</a:t>
            </a:r>
            <a:endParaRPr lang="en-US" altLang="ja-JP" sz="2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09728" indent="0" rtl="0">
              <a:buNone/>
            </a:pPr>
            <a:r>
              <a:rPr lang="ja-JP" altLang="en-US" sz="2800" dirty="0"/>
              <a:t>　　 </a:t>
            </a:r>
            <a:r>
              <a:rPr lang="en-US" altLang="ja-JP" dirty="0"/>
              <a:t>※</a:t>
            </a:r>
            <a:r>
              <a:rPr lang="ja-JP" altLang="en-US" dirty="0"/>
              <a:t>後ろから来るボールを目で追うのではなく，相手アタッカーの入り方を見ること，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親指・小指に力を入れ</a:t>
            </a:r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09728" indent="0" rtl="0">
              <a:buNone/>
            </a:pPr>
            <a:r>
              <a:rPr lang="ja-JP" altLang="en-US" dirty="0"/>
              <a:t>　　　　　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て手の平をしっかり開くこと、「あおる」ように手を出さないことを重点的に指導。</a:t>
            </a: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1FEAE552-5C83-4AE8-BA34-921D18DF5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en-US" altLang="ja-JP" noProof="0" smtClean="0"/>
              <a:t>9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389132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1">
            <a:extLst>
              <a:ext uri="{FF2B5EF4-FFF2-40B4-BE49-F238E27FC236}">
                <a16:creationId xmlns:a16="http://schemas.microsoft.com/office/drawing/2014/main" id="{034D32E5-265E-4645-A90C-4667D483B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79174"/>
            <a:ext cx="10972800" cy="1066800"/>
          </a:xfrm>
        </p:spPr>
        <p:txBody>
          <a:bodyPr rtlCol="0"/>
          <a:lstStyle/>
          <a:p>
            <a:pPr rtl="0"/>
            <a:r>
              <a:rPr lang="ja-JP" altLang="en-US" dirty="0"/>
              <a:t>４．試合勘の育成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F0D2E3E5-B18F-4C55-A184-3760649BBF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58866"/>
            <a:ext cx="10972800" cy="4861203"/>
          </a:xfrm>
        </p:spPr>
        <p:txBody>
          <a:bodyPr rtlCol="0">
            <a:normAutofit/>
          </a:bodyPr>
          <a:lstStyle/>
          <a:p>
            <a:pPr marL="109728" indent="0" rtl="0">
              <a:buNone/>
            </a:pPr>
            <a:r>
              <a:rPr lang="ja-JP" altLang="en-US" dirty="0"/>
              <a:t>・試合勘を育成するには，</a:t>
            </a:r>
            <a:r>
              <a:rPr lang="ja-JP" altLang="en-US" dirty="0">
                <a:solidFill>
                  <a:srgbClr val="FF0000"/>
                </a:solidFill>
              </a:rPr>
              <a:t>「ミニゲーム」が最良</a:t>
            </a:r>
            <a:r>
              <a:rPr lang="ja-JP" altLang="en-US" dirty="0"/>
              <a:t>。</a:t>
            </a:r>
            <a:endParaRPr lang="en-US" altLang="ja-JP" dirty="0"/>
          </a:p>
          <a:p>
            <a:pPr marL="109728" indent="0" rtl="0">
              <a:buNone/>
            </a:pPr>
            <a:r>
              <a:rPr lang="ja-JP" altLang="en-US" dirty="0"/>
              <a:t>・以下に，その例を紹介するが，「ボールが繋がる」「楽しくプレーをしている」</a:t>
            </a:r>
            <a:endParaRPr lang="en-US" altLang="ja-JP" dirty="0"/>
          </a:p>
          <a:p>
            <a:pPr marL="109728" indent="0" rtl="0">
              <a:buNone/>
            </a:pPr>
            <a:r>
              <a:rPr lang="ja-JP" altLang="en-US" dirty="0"/>
              <a:t>　ことがポイントであり，もし出来ていないようなら，</a:t>
            </a:r>
            <a:r>
              <a:rPr lang="ja-JP" altLang="en-US" dirty="0">
                <a:solidFill>
                  <a:srgbClr val="FF0000"/>
                </a:solidFill>
              </a:rPr>
              <a:t>臨機応変にルールを変え</a:t>
            </a:r>
            <a:endParaRPr lang="en-US" altLang="ja-JP" dirty="0">
              <a:solidFill>
                <a:srgbClr val="FF0000"/>
              </a:solidFill>
            </a:endParaRPr>
          </a:p>
          <a:p>
            <a:pPr marL="109728" indent="0" rtl="0">
              <a:buNone/>
            </a:pPr>
            <a:r>
              <a:rPr lang="ja-JP" altLang="en-US" dirty="0">
                <a:solidFill>
                  <a:srgbClr val="FF0000"/>
                </a:solidFill>
              </a:rPr>
              <a:t>　</a:t>
            </a:r>
            <a:r>
              <a:rPr lang="ja-JP" altLang="en-US" dirty="0" err="1">
                <a:solidFill>
                  <a:srgbClr val="FF0000"/>
                </a:solidFill>
              </a:rPr>
              <a:t>る</a:t>
            </a:r>
            <a:r>
              <a:rPr lang="ja-JP" altLang="en-US" dirty="0">
                <a:solidFill>
                  <a:srgbClr val="FF0000"/>
                </a:solidFill>
              </a:rPr>
              <a:t>ことが重要</a:t>
            </a:r>
            <a:r>
              <a:rPr lang="ja-JP" altLang="en-US" dirty="0"/>
              <a:t>。　</a:t>
            </a:r>
            <a:endParaRPr lang="en-US" altLang="ja-JP" dirty="0"/>
          </a:p>
          <a:p>
            <a:pPr marL="109728" indent="0" rtl="0">
              <a:buNone/>
            </a:pPr>
            <a:r>
              <a:rPr lang="ja-JP" altLang="en-US" dirty="0"/>
              <a:t>（例）</a:t>
            </a:r>
            <a:endParaRPr lang="en-US" altLang="ja-JP" dirty="0"/>
          </a:p>
          <a:p>
            <a:pPr marL="109728" indent="0" rtl="0">
              <a:buNone/>
            </a:pPr>
            <a:r>
              <a:rPr lang="ja-JP" altLang="en-US" dirty="0"/>
              <a:t>・バドミントンコート，ネットを利用した「３対３のパスゲーム」</a:t>
            </a:r>
            <a:endParaRPr lang="en-US" altLang="ja-JP" dirty="0"/>
          </a:p>
          <a:p>
            <a:pPr marL="109728" indent="0">
              <a:buNone/>
            </a:pPr>
            <a:r>
              <a:rPr lang="ja-JP" altLang="en-US" dirty="0"/>
              <a:t>・バレーボールコートで「４対４のパスゲーム」</a:t>
            </a:r>
            <a:endParaRPr lang="en-US" altLang="ja-JP" dirty="0"/>
          </a:p>
          <a:p>
            <a:pPr marL="109728" indent="0">
              <a:buNone/>
            </a:pPr>
            <a:r>
              <a:rPr lang="ja-JP" altLang="en-US" dirty="0"/>
              <a:t>・バレーボールコートで「４対４のバックアタックゲーム」</a:t>
            </a:r>
            <a:endParaRPr lang="en-US" altLang="ja-JP" dirty="0"/>
          </a:p>
          <a:p>
            <a:pPr marL="109728" indent="0">
              <a:buNone/>
            </a:pPr>
            <a:r>
              <a:rPr lang="en-US" altLang="ja-JP" dirty="0"/>
              <a:t>※</a:t>
            </a:r>
            <a:r>
              <a:rPr lang="ja-JP" altLang="en-US" dirty="0"/>
              <a:t>いずれも，ボールの繋がり度合いを見て，臨機応変にルールを変えるこ</a:t>
            </a:r>
            <a:endParaRPr lang="en-US" altLang="ja-JP" dirty="0"/>
          </a:p>
          <a:p>
            <a:pPr marL="109728" indent="0">
              <a:buNone/>
            </a:pPr>
            <a:r>
              <a:rPr lang="ja-JP" altLang="en-US" dirty="0"/>
              <a:t>　　とが重要。</a:t>
            </a:r>
            <a:endParaRPr lang="en-US" altLang="ja-JP" dirty="0"/>
          </a:p>
          <a:p>
            <a:pPr marL="109728" indent="0" rtl="0">
              <a:buNone/>
            </a:pPr>
            <a:endParaRPr lang="en-US" altLang="ja-JP" dirty="0"/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92DEC1A4-F1A9-42F6-8446-BDEE1CF92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en-US" altLang="ja-JP" noProof="0" smtClean="0"/>
              <a:t>10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53152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705679"/>
            <a:ext cx="10972800" cy="1066800"/>
          </a:xfrm>
        </p:spPr>
        <p:txBody>
          <a:bodyPr rtlCol="0"/>
          <a:lstStyle/>
          <a:p>
            <a:pPr rtl="0"/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おわりに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09600" y="1658867"/>
            <a:ext cx="11391900" cy="4980472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以上，中学生女子初心者指導のポイントを説明させていただきました。</a:t>
            </a:r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rtl="0"/>
            <a:r>
              <a:rPr lang="ja-JP" altLang="en-US" dirty="0"/>
              <a:t>大切なのは，</a:t>
            </a:r>
            <a:r>
              <a:rPr lang="ja-JP" altLang="en-US" dirty="0">
                <a:solidFill>
                  <a:srgbClr val="FF0000"/>
                </a:solidFill>
              </a:rPr>
              <a:t>「できないのが当たり前」「男子の倍，時間がかかる」ことを理解して指導すること</a:t>
            </a:r>
            <a:r>
              <a:rPr lang="ja-JP" altLang="en-US" dirty="0"/>
              <a:t>です。辛抱強く指導していくしか方法はありません。</a:t>
            </a:r>
            <a:endParaRPr lang="en-US" altLang="ja-JP" dirty="0"/>
          </a:p>
          <a:p>
            <a:pPr rtl="0"/>
            <a:r>
              <a:rPr lang="ja-JP" altLang="en-US" dirty="0">
                <a:solidFill>
                  <a:srgbClr val="FF0000"/>
                </a:solidFill>
              </a:rPr>
              <a:t>時間と愛情をかけてやれば，必ず成長してくれます。信じてあげることです。</a:t>
            </a:r>
            <a:endParaRPr lang="en-US" altLang="ja-JP" dirty="0">
              <a:solidFill>
                <a:srgbClr val="FF0000"/>
              </a:solidFill>
            </a:endParaRPr>
          </a:p>
          <a:p>
            <a:pPr rtl="0"/>
            <a:r>
              <a:rPr lang="ja-JP" altLang="en-US" dirty="0">
                <a:solidFill>
                  <a:srgbClr val="FF0000"/>
                </a:solidFill>
              </a:rPr>
              <a:t>本県で，数年前初心者で始めた選手がＪＯＣに選出され，高校でも主力として活躍した例もあります。その選手も，最初は何もできませんでしたが，指導者の先生が根気よく指導した結果，選考されました</a:t>
            </a:r>
            <a:r>
              <a:rPr lang="ja-JP" altLang="en-US" dirty="0"/>
              <a:t>。</a:t>
            </a:r>
            <a:endParaRPr lang="en-US" altLang="ja-JP" dirty="0"/>
          </a:p>
          <a:p>
            <a:pPr rtl="0"/>
            <a:r>
              <a:rPr lang="ja-JP" altLang="en-US" dirty="0"/>
              <a:t>「うちの選手は素人だから・・・」は指導者の逃げでしかありません。</a:t>
            </a:r>
            <a:endParaRPr lang="en-US" altLang="ja-JP" dirty="0"/>
          </a:p>
          <a:p>
            <a:pPr marL="109728" indent="0" rtl="0">
              <a:buNone/>
            </a:pPr>
            <a:r>
              <a:rPr lang="ja-JP" altLang="en-US" dirty="0"/>
              <a:t>　せっかくバレーボールを選択してくれたのだから，大切な宝物だと思い，根気</a:t>
            </a:r>
            <a:endParaRPr lang="en-US" altLang="ja-JP" dirty="0"/>
          </a:p>
          <a:p>
            <a:pPr marL="109728" indent="0" rtl="0">
              <a:buNone/>
            </a:pPr>
            <a:r>
              <a:rPr lang="ja-JP" altLang="en-US" dirty="0"/>
              <a:t>　よく，粘り強く指導してください。中学校で基礎を作り，</a:t>
            </a:r>
            <a:r>
              <a:rPr lang="ja-JP" altLang="en-US" dirty="0">
                <a:solidFill>
                  <a:srgbClr val="FF0000"/>
                </a:solidFill>
              </a:rPr>
              <a:t>一生バレーボールを</a:t>
            </a:r>
            <a:endParaRPr lang="en-US" altLang="ja-JP" dirty="0">
              <a:solidFill>
                <a:srgbClr val="FF0000"/>
              </a:solidFill>
            </a:endParaRPr>
          </a:p>
          <a:p>
            <a:pPr marL="109728" indent="0" rtl="0">
              <a:buNone/>
            </a:pPr>
            <a:r>
              <a:rPr lang="ja-JP" altLang="en-US" dirty="0">
                <a:solidFill>
                  <a:srgbClr val="FF0000"/>
                </a:solidFill>
              </a:rPr>
              <a:t>　続けてくれるよう，楽しさを教えることが最も重要な指導者の役割</a:t>
            </a:r>
            <a:r>
              <a:rPr lang="ja-JP" altLang="en-US" dirty="0"/>
              <a:t>です。</a:t>
            </a:r>
            <a:endParaRPr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8C9E047-39F5-48D2-99D3-99E6C9CC9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en-US" altLang="ja-JP" noProof="0" smtClean="0"/>
              <a:t>11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809512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トレーニング プレゼンテーション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225307_TF03460604.potx" id="{2675DB21-3C3D-4EE3-B465-F8918818DECB}" vid="{99916F16-B4E9-4640-8E8E-2C869528E560}"/>
    </a:ext>
  </a:extLst>
</a:theme>
</file>

<file path=ppt/theme/theme2.xml><?xml version="1.0" encoding="utf-8"?>
<a:theme xmlns:a="http://schemas.openxmlformats.org/drawingml/2006/main" name="Office テーマ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トレーニング プレゼンテーション</Template>
  <TotalTime>994</TotalTime>
  <Words>2037</Words>
  <Application>Microsoft Office PowerPoint</Application>
  <PresentationFormat>ワイド画面</PresentationFormat>
  <Paragraphs>140</Paragraphs>
  <Slides>11</Slides>
  <Notes>11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8" baseType="lpstr">
      <vt:lpstr>Meiryo UI</vt:lpstr>
      <vt:lpstr>Arial</vt:lpstr>
      <vt:lpstr>Calibri</vt:lpstr>
      <vt:lpstr>Georgia</vt:lpstr>
      <vt:lpstr>Wingdings</vt:lpstr>
      <vt:lpstr>Wingdings 2</vt:lpstr>
      <vt:lpstr>トレーニング プレゼンテーション</vt:lpstr>
      <vt:lpstr>中学生女子　初心者指導のポイント</vt:lpstr>
      <vt:lpstr>中学生女子初心者指導のポイント　Ⅰ</vt:lpstr>
      <vt:lpstr>中学生女子初心者指導のポイント　Ⅱ</vt:lpstr>
      <vt:lpstr>個別スキルトレーニングのポイント</vt:lpstr>
      <vt:lpstr>１．サーブ（フローターサーブ）</vt:lpstr>
      <vt:lpstr>2．オーバーパス・アンダーパス　Ⅰ</vt:lpstr>
      <vt:lpstr>２．オーバーパス・アンダーパス　Ⅱ （上達を早めるメニューの紹介）</vt:lpstr>
      <vt:lpstr>３．スパイク，ブロック　Ⅰ</vt:lpstr>
      <vt:lpstr>３．スパイク，ブロック　Ⅱ （上達を早めるメニューの紹介）</vt:lpstr>
      <vt:lpstr>４．試合勘の育成</vt:lpstr>
      <vt:lpstr>おわりに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中学生女子　初心者指導の実際</dc:title>
  <dc:creator>toyama-volleyball</dc:creator>
  <cp:lastModifiedBy>山口 伸宏</cp:lastModifiedBy>
  <cp:revision>33</cp:revision>
  <dcterms:created xsi:type="dcterms:W3CDTF">2017-11-23T21:16:13Z</dcterms:created>
  <dcterms:modified xsi:type="dcterms:W3CDTF">2021-07-04T19:22:06Z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